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sldIdLst>
    <p:sldId id="256" r:id="rId2"/>
    <p:sldId id="301" r:id="rId3"/>
    <p:sldId id="257" r:id="rId4"/>
    <p:sldId id="258" r:id="rId5"/>
    <p:sldId id="259" r:id="rId6"/>
    <p:sldId id="260" r:id="rId7"/>
    <p:sldId id="263" r:id="rId8"/>
    <p:sldId id="261"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7CE8B-EDA6-4BE9-E309-8C97F5A28C6B}" v="121" dt="2022-01-27T07:51:47.980"/>
    <p1510:client id="{1A8F6BE0-6A2C-EDCE-C3A0-A64004E0A440}" v="2" dt="2022-05-26T07:01:52.195"/>
    <p1510:client id="{92808C22-8970-E986-49BF-0DE908DB1A85}" v="125" dt="2022-01-27T07:11:30.765"/>
    <p1510:client id="{9744D5A5-E038-C5E3-F5CF-724681B480D3}" v="69" dt="2022-05-10T11:53:09.038"/>
    <p1510:client id="{E3118F49-4750-D836-B02A-55B4E92939C1}" v="64" dt="2022-01-27T08:25:54.053"/>
    <p1510:client id="{FCDD52DA-65E2-4A3A-B4C5-2B007F652BFB}" v="706" dt="2022-01-27T06:59:40.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2" autoAdjust="0"/>
    <p:restoredTop sz="94660"/>
  </p:normalViewPr>
  <p:slideViewPr>
    <p:cSldViewPr snapToGrid="0">
      <p:cViewPr varScale="1">
        <p:scale>
          <a:sx n="89" d="100"/>
          <a:sy n="89" d="100"/>
        </p:scale>
        <p:origin x="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6/7/2022</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708354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6/7/2022</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939256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6/7/2022</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39056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6/7/2022</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230684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6/7/2022</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457032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6/7/2022</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036490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6/7/2022</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06185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6/7/2022</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667978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6/7/2022</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76101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6/7/2022</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583374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6/7/2022</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28041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6/7/2022</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51043205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2" r:id="rId6"/>
    <p:sldLayoutId id="2147483698" r:id="rId7"/>
    <p:sldLayoutId id="2147483699" r:id="rId8"/>
    <p:sldLayoutId id="2147483700" r:id="rId9"/>
    <p:sldLayoutId id="2147483701" r:id="rId10"/>
    <p:sldLayoutId id="2147483703"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losst.ru/plyusy-i-minusy-linux#7_%D0%A3%D0%B4%D0%BE%D0%B1%D0%BD%D0%B0%D1%8F_%D0%BA%D0%BE%D0%BC%D0%B0%D0%BD%D0%B4%D0%BD%D0%B0%D1%8F_%D1%81%D1%82%D1%80%D0%BE%D0%BA%D0%B0" TargetMode="External"/><Relationship Id="rId13" Type="http://schemas.openxmlformats.org/officeDocument/2006/relationships/hyperlink" Target="https://losst.ru/plyusy-i-minusy-linux#15_%D0%91%D0%BE%D0%BB%D1%8C%D1%88%D0%BE%D0%B5_%D0%BA%D0%BE%D0%BB%D0%B8%D1%87%D0%B5%D1%81%D1%82%D0%B2%D0%BE_%D0%B1%D0%B5%D1%81%D0%BF%D0%BB%D0%B0%D1%82%D0%BD%D1%8B%D1%85_%D0%BF%D1%80%D0%BE%D0%B3%D1%80%D0%B0%D0%BC%D0%BC" TargetMode="External"/><Relationship Id="rId3" Type="http://schemas.openxmlformats.org/officeDocument/2006/relationships/hyperlink" Target="https://losst.ru/plyusy-i-minusy-linux#2_%D0%9D%D0%B0%D1%81%D1%82%D1%80%D0%B0%D0%B8%D0%B2%D0%B0%D0%B5%D0%BC%D0%BE%D1%81%D1%82%D1%8C" TargetMode="External"/><Relationship Id="rId7" Type="http://schemas.openxmlformats.org/officeDocument/2006/relationships/hyperlink" Target="https://losst.ru/plyusy-i-minusy-linux#6_%D0%94%D1%80%D0%B0%D0%B9%D0%B2%D0%B5%D1%80%D1%8B_%D0%BE%D0%B1%D0%BE%D1%80%D1%83%D0%B4%D0%BE%D0%B2%D0%B0%D0%BD%D0%B8%D1%8F" TargetMode="External"/><Relationship Id="rId12" Type="http://schemas.openxmlformats.org/officeDocument/2006/relationships/hyperlink" Target="https://losst.ru/plyusy-i-minusy-linux#14_%D0%9D%D0%B5%D0%BF%D0%BB%D0%BE%D1%85%D0%B0%D1%8F_%D0%BF%D0%BE%D0%B4%D0%B4%D0%B5%D1%80%D0%B6%D0%BA%D0%B0_%D1%81%D0%BE%D0%BE%D0%B1%D1%89%D0%B5%D1%81%D1%82%D0%B2%D0%BE%D0%BC" TargetMode="External"/><Relationship Id="rId2" Type="http://schemas.openxmlformats.org/officeDocument/2006/relationships/hyperlink" Target="https://losst.ru/plyusy-i-minusy-linux#1_%D0%91%D0%B5%D1%81%D0%BF%D0%BB%D0%B0%D1%82%D0%BD%D0%BE%D1%81%D1%82%D1%8C" TargetMode="External"/><Relationship Id="rId1" Type="http://schemas.openxmlformats.org/officeDocument/2006/relationships/slideLayout" Target="../slideLayouts/slideLayout2.xml"/><Relationship Id="rId6" Type="http://schemas.openxmlformats.org/officeDocument/2006/relationships/hyperlink" Target="https://losst.ru/plyusy-i-minusy-linux#5_%D0%9D%D0%B5%D1%82%D1%80%D0%B5%D0%B1%D0%BE%D0%B2%D0%B0%D1%82%D0%B5%D0%BB%D1%8C%D0%BD%D0%BE%D1%81%D1%82%D1%8C_%D0%BA_%D1%80%D0%B5%D1%81%D1%83%D1%80%D1%81%D0%B0%D0%BC" TargetMode="External"/><Relationship Id="rId11" Type="http://schemas.openxmlformats.org/officeDocument/2006/relationships/hyperlink" Target="https://losst.ru/plyusy-i-minusy-linux#13_%D0%9E%D1%82%D1%81%D1%83%D1%82%D1%81%D1%82%D0%B2%D0%B8%D0%B5_%D1%81%D0%B1%D0%BE%D1%80%D0%B0_%D0%B4%D0%B0%D0%BD%D0%BD%D1%8B%D1%85" TargetMode="External"/><Relationship Id="rId5" Type="http://schemas.openxmlformats.org/officeDocument/2006/relationships/hyperlink" Target="https://losst.ru/plyusy-i-minusy-linux#4_%D0%91%D0%B5%D0%B7%D0%BE%D0%BF%D0%B0%D1%81%D0%BD%D0%BE%D1%81%D1%82%D1%8C" TargetMode="External"/><Relationship Id="rId10" Type="http://schemas.openxmlformats.org/officeDocument/2006/relationships/hyperlink" Target="https://losst.ru/plyusy-i-minusy-linux#10_%D0%9F%D1%80%D0%BE%D0%B4%D1%83%D0%BC%D0%B0%D0%BD%D0%BD%D0%B0%D1%8F_%D1%84%D0%B0%D0%B9%D0%BB%D0%BE%D0%B2%D0%B0%D1%8F_%D1%81%D0%B8%D1%81%D1%82%D0%B5%D0%BC%D0%B0" TargetMode="External"/><Relationship Id="rId4" Type="http://schemas.openxmlformats.org/officeDocument/2006/relationships/hyperlink" Target="https://losst.ru/plyusy-i-minusy-linux#3_%D0%9F%D1%80%D0%BE%D1%81%D1%82%D0%BE%D1%82%D0%B0_%D1%83%D1%81%D1%82%D0%B0%D0%BD%D0%BE%D0%B2%D0%BA%D0%B8" TargetMode="External"/><Relationship Id="rId9" Type="http://schemas.openxmlformats.org/officeDocument/2006/relationships/hyperlink" Target="https://losst.ru/plyusy-i-minusy-linux#8_%D0%A3%D0%B4%D0%BE%D0%B1%D0%BD%D0%B0%D1%8F_%D1%83%D1%81%D1%82%D0%B0%D0%BD%D0%BE%D0%B2%D0%BA%D0%B0_%D0%BF%D1%80%D0%BE%D0%B3%D1%80%D0%B0%D0%BC%D0%B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losst.ru/plyusy-i-minusy-linux#2_%D0%9E%D1%82%D1%81%D1%83%D1%82%D1%81%D1%82%D0%B2%D0%B8%D0%B5_%D0%B2%D0%B5%D1%80%D1%81%D0%B8%D0%B9_%D0%BF%D0%BE%D0%BF%D1%83%D0%BB%D1%8F%D1%80%D0%BD%D1%8B%D1%85_%D0%BF%D1%80%D0%BE%D0%B3%D1%80%D0%B0%D0%BC%D0%BC" TargetMode="External"/><Relationship Id="rId2" Type="http://schemas.openxmlformats.org/officeDocument/2006/relationships/hyperlink" Target="https://losst.ru/plyusy-i-minusy-linux#1_%D0%A1%D0%BB%D0%BE%D0%B6%D0%BD%D0%BE%D1%81%D1%82%D1%8C_%D0%BE%D1%81%D0%B2%D0%BE%D0%B5%D0%BD%D0%B8%D1%8F" TargetMode="External"/><Relationship Id="rId1" Type="http://schemas.openxmlformats.org/officeDocument/2006/relationships/slideLayout" Target="../slideLayouts/slideLayout2.xml"/><Relationship Id="rId5" Type="http://schemas.openxmlformats.org/officeDocument/2006/relationships/hyperlink" Target="https://losst.ru/plyusy-i-minusy-linux#4_%D0%9D%D0%B5%D0%B4%D0%BE%D1%81%D1%82%D0%B0%D1%82%D0%BE%D1%87%D0%BD%D0%B0%D1%8F_%D0%BF%D0%BE%D0%B4%D0%B4%D0%B5%D1%80%D0%B6%D0%BA%D0%B0_%D0%B8%D0%B3%D1%80" TargetMode="External"/><Relationship Id="rId4" Type="http://schemas.openxmlformats.org/officeDocument/2006/relationships/hyperlink" Target="https://losst.ru/plyusy-i-minusy-linux#3_%D0%9E%D1%82%D1%81%D1%83%D1%82%D1%81%D1%82%D0%B2%D0%B8%D0%B5_%D0%BF%D0%BE%D0%B4%D0%B4%D0%B5%D1%80%D0%B6%D0%BA%D0%B8_%D0%BD%D0%B5%D0%BA%D0%BE%D1%82%D0%BE%D1%80%D0%BE%D0%B3%D0%BE_%D0%BE%D0%B1%D0%BE%D1%80%D1%83%D0%B4%D0%BE%D0%B2%D0%B0%D0%BD%D0%B8%D1%8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ctrTitle"/>
          </p:nvPr>
        </p:nvSpPr>
        <p:spPr>
          <a:xfrm>
            <a:off x="838200" y="801798"/>
            <a:ext cx="10746213" cy="1175469"/>
          </a:xfrm>
        </p:spPr>
        <p:txBody>
          <a:bodyPr vert="horz" lIns="91440" tIns="45720" rIns="91440" bIns="45720" rtlCol="0" anchor="b">
            <a:noAutofit/>
          </a:bodyPr>
          <a:lstStyle/>
          <a:p>
            <a:pPr>
              <a:lnSpc>
                <a:spcPct val="90000"/>
              </a:lnSpc>
            </a:pPr>
            <a:r>
              <a:rPr lang="ru-RU" sz="2800" dirty="0">
                <a:cs typeface="Calibri Light"/>
              </a:rPr>
              <a:t>Linux - операционная</a:t>
            </a:r>
            <a:r>
              <a:rPr lang="ru-RU" sz="2800" dirty="0">
                <a:ea typeface="+mj-lt"/>
                <a:cs typeface="+mj-lt"/>
              </a:rPr>
              <a:t> система с открытым исходным кодом</a:t>
            </a:r>
            <a:br>
              <a:rPr lang="ru-RU" sz="2800" dirty="0">
                <a:ea typeface="+mj-lt"/>
                <a:cs typeface="+mj-lt"/>
              </a:rPr>
            </a:br>
            <a:r>
              <a:rPr lang="ru-RU" sz="2800" dirty="0">
                <a:ea typeface="+mj-lt"/>
                <a:cs typeface="+mj-lt"/>
              </a:rPr>
              <a:t>она работает</a:t>
            </a:r>
            <a:r>
              <a:rPr lang="ru-RU" sz="2800" dirty="0">
                <a:cs typeface="Aharoni"/>
              </a:rPr>
              <a:t> почти на всех серверах в интернете. При этом Linux — это не название какой-то одной операционной системы, а общее название для сотен систем.</a:t>
            </a:r>
          </a:p>
        </p:txBody>
      </p:sp>
      <p:pic>
        <p:nvPicPr>
          <p:cNvPr id="4" name="Рисунок 4">
            <a:extLst>
              <a:ext uri="{FF2B5EF4-FFF2-40B4-BE49-F238E27FC236}">
                <a16:creationId xmlns:a16="http://schemas.microsoft.com/office/drawing/2014/main" id="{3B7E8A86-7541-4857-9886-381F3B32D261}"/>
              </a:ext>
            </a:extLst>
          </p:cNvPr>
          <p:cNvPicPr>
            <a:picLocks noChangeAspect="1"/>
          </p:cNvPicPr>
          <p:nvPr/>
        </p:nvPicPr>
        <p:blipFill>
          <a:blip r:embed="rId2"/>
          <a:stretch>
            <a:fillRect/>
          </a:stretch>
        </p:blipFill>
        <p:spPr>
          <a:xfrm>
            <a:off x="6562470" y="3357317"/>
            <a:ext cx="5021943" cy="2862508"/>
          </a:xfrm>
          <a:prstGeom prst="rect">
            <a:avLst/>
          </a:prstGeom>
        </p:spPr>
      </p:pic>
    </p:spTree>
    <p:extLst>
      <p:ext uri="{BB962C8B-B14F-4D97-AF65-F5344CB8AC3E}">
        <p14:creationId xmlns:p14="http://schemas.microsoft.com/office/powerpoint/2010/main" val="13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118439D9-F5C1-453E-808D-FB4149623814}"/>
              </a:ext>
            </a:extLst>
          </p:cNvPr>
          <p:cNvSpPr>
            <a:spLocks noGrp="1"/>
          </p:cNvSpPr>
          <p:nvPr>
            <p:ph type="title"/>
          </p:nvPr>
        </p:nvSpPr>
        <p:spPr>
          <a:xfrm>
            <a:off x="827158" y="107353"/>
            <a:ext cx="10977523" cy="1657054"/>
          </a:xfrm>
        </p:spPr>
        <p:txBody>
          <a:bodyPr vert="horz" lIns="91440" tIns="45720" rIns="91440" bIns="45720" rtlCol="0" anchor="t">
            <a:normAutofit/>
          </a:bodyPr>
          <a:lstStyle/>
          <a:p>
            <a:pPr>
              <a:lnSpc>
                <a:spcPct val="90000"/>
              </a:lnSpc>
            </a:pPr>
            <a:r>
              <a:rPr lang="en-US" sz="5600"/>
              <a:t>Ls - показать содержимое файла (list - перечислить)</a:t>
            </a:r>
          </a:p>
          <a:p>
            <a:pPr>
              <a:lnSpc>
                <a:spcPct val="90000"/>
              </a:lnSpc>
            </a:pPr>
            <a:endParaRPr lang="en-US" sz="5600"/>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09EC5C6B-7D6E-4A5B-8468-785372B09778}"/>
              </a:ext>
            </a:extLst>
          </p:cNvPr>
          <p:cNvPicPr>
            <a:picLocks noChangeAspect="1"/>
          </p:cNvPicPr>
          <p:nvPr/>
        </p:nvPicPr>
        <p:blipFill>
          <a:blip r:embed="rId2"/>
          <a:stretch>
            <a:fillRect/>
          </a:stretch>
        </p:blipFill>
        <p:spPr>
          <a:xfrm>
            <a:off x="4229654" y="1760533"/>
            <a:ext cx="7513721" cy="4993455"/>
          </a:xfrm>
          <a:prstGeom prst="rect">
            <a:avLst/>
          </a:prstGeom>
        </p:spPr>
      </p:pic>
    </p:spTree>
    <p:extLst>
      <p:ext uri="{BB962C8B-B14F-4D97-AF65-F5344CB8AC3E}">
        <p14:creationId xmlns:p14="http://schemas.microsoft.com/office/powerpoint/2010/main" val="1820835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41F828-6CAE-448E-9921-7B2A00CB4FA8}"/>
              </a:ext>
            </a:extLst>
          </p:cNvPr>
          <p:cNvSpPr>
            <a:spLocks noGrp="1"/>
          </p:cNvSpPr>
          <p:nvPr>
            <p:ph type="title"/>
          </p:nvPr>
        </p:nvSpPr>
        <p:spPr/>
        <p:txBody>
          <a:bodyPr>
            <a:normAutofit fontScale="90000"/>
          </a:bodyPr>
          <a:lstStyle/>
          <a:p>
            <a:r>
              <a:rPr lang="ru-RU" dirty="0" err="1">
                <a:cs typeface="Angsana New"/>
              </a:rPr>
              <a:t>Ls</a:t>
            </a:r>
            <a:r>
              <a:rPr lang="ru-RU" dirty="0">
                <a:cs typeface="Angsana New"/>
              </a:rPr>
              <a:t> –a - показать содержимое вместе со скрытыми данными</a:t>
            </a:r>
            <a:endParaRPr lang="ru-RU" dirty="0"/>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1E01A6FE-E048-4370-86C1-1CD3B3612C21}"/>
              </a:ext>
            </a:extLst>
          </p:cNvPr>
          <p:cNvPicPr>
            <a:picLocks noChangeAspect="1"/>
          </p:cNvPicPr>
          <p:nvPr/>
        </p:nvPicPr>
        <p:blipFill>
          <a:blip r:embed="rId2"/>
          <a:stretch>
            <a:fillRect/>
          </a:stretch>
        </p:blipFill>
        <p:spPr>
          <a:xfrm>
            <a:off x="3929270" y="1606093"/>
            <a:ext cx="7790068" cy="5247118"/>
          </a:xfrm>
          <a:prstGeom prst="rect">
            <a:avLst/>
          </a:prstGeom>
        </p:spPr>
      </p:pic>
      <p:sp>
        <p:nvSpPr>
          <p:cNvPr id="5" name="TextBox 4">
            <a:extLst>
              <a:ext uri="{FF2B5EF4-FFF2-40B4-BE49-F238E27FC236}">
                <a16:creationId xmlns:a16="http://schemas.microsoft.com/office/drawing/2014/main" id="{EB081713-5820-499A-B3FC-0CD22539EA91}"/>
              </a:ext>
            </a:extLst>
          </p:cNvPr>
          <p:cNvSpPr txBox="1"/>
          <p:nvPr/>
        </p:nvSpPr>
        <p:spPr>
          <a:xfrm>
            <a:off x="737704" y="1908312"/>
            <a:ext cx="2743200"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3200" dirty="0">
                <a:gradFill>
                  <a:gsLst>
                    <a:gs pos="100000">
                      <a:schemeClr val="tx2"/>
                    </a:gs>
                    <a:gs pos="0">
                      <a:schemeClr val="accent1"/>
                    </a:gs>
                  </a:gsLst>
                  <a:lin ang="0" scaled="1"/>
                </a:gradFill>
                <a:cs typeface="Angsana New"/>
              </a:rPr>
              <a:t>. - Точка в начале названия означает что этот файл или директория скрыты</a:t>
            </a:r>
          </a:p>
          <a:p>
            <a:br>
              <a:rPr lang="en-US" sz="4900" dirty="0">
                <a:gradFill>
                  <a:gsLst>
                    <a:gs pos="100000">
                      <a:schemeClr val="tx2"/>
                    </a:gs>
                    <a:gs pos="0">
                      <a:schemeClr val="accent1"/>
                    </a:gs>
                  </a:gsLst>
                  <a:lin ang="0" scaled="1"/>
                </a:gradFill>
                <a:latin typeface="Aharoni" panose="02010803020104030203" pitchFamily="2" charset="-79"/>
                <a:cs typeface="Angsana New"/>
              </a:rPr>
            </a:br>
            <a:endParaRPr lang="en-US" sz="4900" dirty="0">
              <a:gradFill>
                <a:gsLst>
                  <a:gs pos="100000">
                    <a:schemeClr val="tx2"/>
                  </a:gs>
                  <a:gs pos="0">
                    <a:schemeClr val="accent1"/>
                  </a:gs>
                </a:gsLst>
                <a:lin ang="0" scaled="1"/>
              </a:gradFill>
              <a:latin typeface="Aharoni" panose="02010803020104030203" pitchFamily="2" charset="-79"/>
              <a:cs typeface="Angsana New"/>
            </a:endParaRPr>
          </a:p>
          <a:p>
            <a:endParaRPr lang="ru-RU" dirty="0"/>
          </a:p>
        </p:txBody>
      </p:sp>
    </p:spTree>
    <p:extLst>
      <p:ext uri="{BB962C8B-B14F-4D97-AF65-F5344CB8AC3E}">
        <p14:creationId xmlns:p14="http://schemas.microsoft.com/office/powerpoint/2010/main" val="2907192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F12830-97AD-466A-8891-6B79A07CE0FE}"/>
              </a:ext>
            </a:extLst>
          </p:cNvPr>
          <p:cNvSpPr>
            <a:spLocks noGrp="1"/>
          </p:cNvSpPr>
          <p:nvPr>
            <p:ph type="title"/>
          </p:nvPr>
        </p:nvSpPr>
        <p:spPr/>
        <p:txBody>
          <a:bodyPr>
            <a:normAutofit fontScale="90000"/>
          </a:bodyPr>
          <a:lstStyle/>
          <a:p>
            <a:r>
              <a:rPr lang="ru-RU" dirty="0" err="1">
                <a:cs typeface="Angsana New"/>
              </a:rPr>
              <a:t>ls</a:t>
            </a:r>
            <a:r>
              <a:rPr lang="ru-RU" dirty="0">
                <a:cs typeface="Angsana New"/>
              </a:rPr>
              <a:t> – l - показать содержимое вместе с дополнительной информацией</a:t>
            </a:r>
            <a:endParaRPr lang="ru-RU" dirty="0"/>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27451AF1-5711-4252-AF75-CD6D1EFA85FC}"/>
              </a:ext>
            </a:extLst>
          </p:cNvPr>
          <p:cNvPicPr>
            <a:picLocks noChangeAspect="1"/>
          </p:cNvPicPr>
          <p:nvPr/>
        </p:nvPicPr>
        <p:blipFill>
          <a:blip r:embed="rId2"/>
          <a:stretch>
            <a:fillRect/>
          </a:stretch>
        </p:blipFill>
        <p:spPr>
          <a:xfrm>
            <a:off x="3156227" y="1528789"/>
            <a:ext cx="8198677" cy="4893727"/>
          </a:xfrm>
          <a:prstGeom prst="rect">
            <a:avLst/>
          </a:prstGeom>
        </p:spPr>
      </p:pic>
    </p:spTree>
    <p:extLst>
      <p:ext uri="{BB962C8B-B14F-4D97-AF65-F5344CB8AC3E}">
        <p14:creationId xmlns:p14="http://schemas.microsoft.com/office/powerpoint/2010/main" val="349364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22EFDC-4861-4FD8-9668-A83C483EB874}"/>
              </a:ext>
            </a:extLst>
          </p:cNvPr>
          <p:cNvSpPr>
            <a:spLocks noGrp="1"/>
          </p:cNvSpPr>
          <p:nvPr>
            <p:ph type="title"/>
          </p:nvPr>
        </p:nvSpPr>
        <p:spPr>
          <a:xfrm>
            <a:off x="1235765" y="1392168"/>
            <a:ext cx="10515600" cy="828608"/>
          </a:xfrm>
        </p:spPr>
        <p:txBody>
          <a:bodyPr vert="horz" lIns="91440" tIns="45720" rIns="91440" bIns="45720" rtlCol="0" anchor="b">
            <a:noAutofit/>
          </a:bodyPr>
          <a:lstStyle/>
          <a:p>
            <a:r>
              <a:rPr lang="ru-RU" sz="4400" dirty="0" err="1">
                <a:cs typeface="Aharoni"/>
              </a:rPr>
              <a:t>cd</a:t>
            </a:r>
            <a:r>
              <a:rPr lang="ru-RU" sz="4400" dirty="0">
                <a:cs typeface="Aharoni"/>
              </a:rPr>
              <a:t> - для перехода по папкам (</a:t>
            </a:r>
            <a:r>
              <a:rPr lang="ru-RU" sz="4400" dirty="0" err="1">
                <a:cs typeface="Aharoni"/>
              </a:rPr>
              <a:t>change</a:t>
            </a:r>
            <a:r>
              <a:rPr lang="ru-RU" sz="4400" dirty="0">
                <a:cs typeface="Aharoni"/>
              </a:rPr>
              <a:t> </a:t>
            </a:r>
            <a:r>
              <a:rPr lang="ru-RU" sz="4400" dirty="0" err="1">
                <a:cs typeface="Aharoni"/>
              </a:rPr>
              <a:t>directory</a:t>
            </a:r>
            <a:r>
              <a:rPr lang="ru-RU" sz="4400" dirty="0">
                <a:cs typeface="Aharoni"/>
              </a:rPr>
              <a:t> -- сменить директорию)</a:t>
            </a:r>
            <a:endParaRPr lang="ru-RU" sz="4400" dirty="0"/>
          </a:p>
          <a:p>
            <a:endParaRPr lang="ru-RU" dirty="0"/>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2E9942DB-9566-476A-8B1C-5A29386EA12A}"/>
              </a:ext>
            </a:extLst>
          </p:cNvPr>
          <p:cNvPicPr>
            <a:picLocks noChangeAspect="1"/>
          </p:cNvPicPr>
          <p:nvPr/>
        </p:nvPicPr>
        <p:blipFill>
          <a:blip r:embed="rId2"/>
          <a:stretch>
            <a:fillRect/>
          </a:stretch>
        </p:blipFill>
        <p:spPr>
          <a:xfrm>
            <a:off x="3045792" y="1451484"/>
            <a:ext cx="8375373" cy="5456944"/>
          </a:xfrm>
          <a:prstGeom prst="rect">
            <a:avLst/>
          </a:prstGeom>
        </p:spPr>
      </p:pic>
    </p:spTree>
    <p:extLst>
      <p:ext uri="{BB962C8B-B14F-4D97-AF65-F5344CB8AC3E}">
        <p14:creationId xmlns:p14="http://schemas.microsoft.com/office/powerpoint/2010/main" val="3057892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3B37363-BBBE-43FD-B6DF-A764331D8FCB}"/>
              </a:ext>
            </a:extLst>
          </p:cNvPr>
          <p:cNvSpPr>
            <a:spLocks noGrp="1"/>
          </p:cNvSpPr>
          <p:nvPr>
            <p:ph type="title"/>
          </p:nvPr>
        </p:nvSpPr>
        <p:spPr>
          <a:xfrm>
            <a:off x="838201" y="659527"/>
            <a:ext cx="4638567" cy="3390880"/>
          </a:xfrm>
        </p:spPr>
        <p:txBody>
          <a:bodyPr vert="horz" lIns="91440" tIns="45720" rIns="91440" bIns="45720" rtlCol="0" anchor="t">
            <a:normAutofit/>
          </a:bodyPr>
          <a:lstStyle/>
          <a:p>
            <a:pPr>
              <a:lnSpc>
                <a:spcPct val="90000"/>
              </a:lnSpc>
            </a:pPr>
            <a:r>
              <a:rPr lang="en-US" sz="3600"/>
              <a:t>cd .. перейти в директорию уровнем выше</a:t>
            </a:r>
          </a:p>
          <a:p>
            <a:pPr>
              <a:lnSpc>
                <a:spcPct val="90000"/>
              </a:lnSpc>
            </a:pPr>
            <a:r>
              <a:rPr lang="en-US" sz="3600"/>
              <a:t>cd ../.. перейти в директорию двумя уровнями выше</a:t>
            </a:r>
          </a:p>
          <a:p>
            <a:pPr>
              <a:lnSpc>
                <a:spcPct val="90000"/>
              </a:lnSpc>
            </a:pPr>
            <a:endParaRPr lang="en-US" sz="3600"/>
          </a:p>
          <a:p>
            <a:pPr>
              <a:lnSpc>
                <a:spcPct val="90000"/>
              </a:lnSpc>
            </a:pPr>
            <a:endParaRPr lang="en-US" sz="3600"/>
          </a:p>
        </p:txBody>
      </p:sp>
      <p:pic>
        <p:nvPicPr>
          <p:cNvPr id="6" name="Рисунок 6" descr="Изображение выглядит как текст&#10;&#10;Автоматически созданное описание">
            <a:extLst>
              <a:ext uri="{FF2B5EF4-FFF2-40B4-BE49-F238E27FC236}">
                <a16:creationId xmlns:a16="http://schemas.microsoft.com/office/drawing/2014/main" id="{94D8079D-20C7-4D52-B0D3-8B0116750C90}"/>
              </a:ext>
            </a:extLst>
          </p:cNvPr>
          <p:cNvPicPr>
            <a:picLocks noChangeAspect="1"/>
          </p:cNvPicPr>
          <p:nvPr/>
        </p:nvPicPr>
        <p:blipFill>
          <a:blip r:embed="rId2"/>
          <a:stretch>
            <a:fillRect/>
          </a:stretch>
        </p:blipFill>
        <p:spPr>
          <a:xfrm>
            <a:off x="5245653" y="1097715"/>
            <a:ext cx="7060939" cy="3922657"/>
          </a:xfrm>
          <a:prstGeom prst="rect">
            <a:avLst/>
          </a:prstGeom>
        </p:spPr>
      </p:pic>
    </p:spTree>
    <p:extLst>
      <p:ext uri="{BB962C8B-B14F-4D97-AF65-F5344CB8AC3E}">
        <p14:creationId xmlns:p14="http://schemas.microsoft.com/office/powerpoint/2010/main" val="804880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C3D3F27-0466-4BDB-9AD7-C50E68B7D27D}"/>
              </a:ext>
            </a:extLst>
          </p:cNvPr>
          <p:cNvSpPr>
            <a:spLocks noGrp="1"/>
          </p:cNvSpPr>
          <p:nvPr>
            <p:ph type="title"/>
          </p:nvPr>
        </p:nvSpPr>
        <p:spPr>
          <a:xfrm>
            <a:off x="274984" y="659527"/>
            <a:ext cx="4649610" cy="5334532"/>
          </a:xfrm>
        </p:spPr>
        <p:txBody>
          <a:bodyPr vert="horz" lIns="91440" tIns="45720" rIns="91440" bIns="45720" rtlCol="0" anchor="t">
            <a:normAutofit/>
          </a:bodyPr>
          <a:lstStyle/>
          <a:p>
            <a:pPr>
              <a:lnSpc>
                <a:spcPct val="90000"/>
              </a:lnSpc>
            </a:pPr>
            <a:r>
              <a:rPr lang="en-US" sz="2800" dirty="0">
                <a:latin typeface="Aharoni"/>
                <a:cs typeface="Angsana New"/>
              </a:rPr>
              <a:t>cd </a:t>
            </a:r>
            <a:r>
              <a:rPr lang="en-US" sz="2800" dirty="0" err="1">
                <a:latin typeface="Aharoni"/>
                <a:cs typeface="Angsana New"/>
              </a:rPr>
              <a:t>Перейдите</a:t>
            </a:r>
            <a:r>
              <a:rPr lang="en-US" sz="2800" dirty="0">
                <a:latin typeface="Aharoni"/>
                <a:cs typeface="Angsana New"/>
              </a:rPr>
              <a:t> в </a:t>
            </a:r>
            <a:r>
              <a:rPr lang="en-US" sz="2800" dirty="0" err="1">
                <a:latin typeface="Aharoni"/>
                <a:cs typeface="Angsana New"/>
              </a:rPr>
              <a:t>свою</a:t>
            </a:r>
            <a:r>
              <a:rPr lang="en-US" sz="2800" dirty="0">
                <a:latin typeface="Aharoni"/>
                <a:cs typeface="Angsana New"/>
              </a:rPr>
              <a:t> </a:t>
            </a:r>
            <a:r>
              <a:rPr lang="en-US" sz="2800" dirty="0" err="1">
                <a:latin typeface="Aharoni"/>
                <a:cs typeface="Angsana New"/>
              </a:rPr>
              <a:t>домашнюю</a:t>
            </a:r>
            <a:r>
              <a:rPr lang="en-US" sz="2800" dirty="0">
                <a:latin typeface="Aharoni"/>
                <a:cs typeface="Angsana New"/>
              </a:rPr>
              <a:t> </a:t>
            </a:r>
            <a:r>
              <a:rPr lang="en-US" sz="2800" dirty="0" err="1">
                <a:latin typeface="Aharoni"/>
                <a:cs typeface="Angsana New"/>
              </a:rPr>
              <a:t>папку</a:t>
            </a:r>
            <a:br>
              <a:rPr lang="en-US" sz="2800" dirty="0"/>
            </a:br>
            <a:r>
              <a:rPr lang="en-US" sz="2800" dirty="0">
                <a:latin typeface="Aharoni"/>
                <a:cs typeface="Angsana New"/>
              </a:rPr>
              <a:t>cd ~ - </a:t>
            </a:r>
            <a:r>
              <a:rPr lang="en-US" sz="2800" dirty="0" err="1">
                <a:latin typeface="Aharoni"/>
                <a:cs typeface="Angsana New"/>
              </a:rPr>
              <a:t>также</a:t>
            </a:r>
            <a:r>
              <a:rPr lang="en-US" sz="2800" dirty="0">
                <a:latin typeface="Aharoni"/>
                <a:cs typeface="Angsana New"/>
              </a:rPr>
              <a:t> </a:t>
            </a:r>
            <a:r>
              <a:rPr lang="en-US" sz="2800" dirty="0" err="1">
                <a:latin typeface="Aharoni"/>
                <a:cs typeface="Angsana New"/>
              </a:rPr>
              <a:t>перейдите</a:t>
            </a:r>
            <a:r>
              <a:rPr lang="en-US" sz="2800" dirty="0">
                <a:latin typeface="Aharoni"/>
                <a:cs typeface="Angsana New"/>
              </a:rPr>
              <a:t> в </a:t>
            </a:r>
            <a:r>
              <a:rPr lang="en-US" sz="2800" dirty="0" err="1">
                <a:latin typeface="Aharoni"/>
                <a:cs typeface="Angsana New"/>
              </a:rPr>
              <a:t>свою</a:t>
            </a:r>
            <a:r>
              <a:rPr lang="en-US" sz="2800" dirty="0">
                <a:latin typeface="Aharoni"/>
                <a:cs typeface="Angsana New"/>
              </a:rPr>
              <a:t> </a:t>
            </a:r>
            <a:r>
              <a:rPr lang="en-US" sz="2800" dirty="0" err="1">
                <a:latin typeface="Aharoni"/>
                <a:cs typeface="Angsana New"/>
              </a:rPr>
              <a:t>домашнюю</a:t>
            </a:r>
            <a:r>
              <a:rPr lang="en-US" sz="2800" dirty="0">
                <a:latin typeface="Aharoni"/>
                <a:cs typeface="Angsana New"/>
              </a:rPr>
              <a:t> </a:t>
            </a:r>
            <a:r>
              <a:rPr lang="en-US" sz="2800" dirty="0" err="1">
                <a:latin typeface="Aharoni"/>
                <a:cs typeface="Angsana New"/>
              </a:rPr>
              <a:t>папку</a:t>
            </a:r>
            <a:br>
              <a:rPr lang="en-US" sz="2800" dirty="0">
                <a:latin typeface="Aharoni"/>
                <a:cs typeface="Angsana New"/>
              </a:rPr>
            </a:br>
            <a:endParaRPr lang="en-US" sz="2800" dirty="0">
              <a:latin typeface="Aharoni"/>
              <a:cs typeface="Angsana New"/>
            </a:endParaRPr>
          </a:p>
          <a:p>
            <a:pPr>
              <a:lnSpc>
                <a:spcPct val="90000"/>
              </a:lnSpc>
            </a:pPr>
            <a:r>
              <a:rPr lang="en-US" sz="2800" dirty="0" err="1">
                <a:latin typeface="Aharoni"/>
                <a:cs typeface="Angsana New"/>
              </a:rPr>
              <a:t>Тильда</a:t>
            </a:r>
            <a:r>
              <a:rPr lang="en-US" sz="2800" dirty="0">
                <a:latin typeface="Aharoni"/>
                <a:cs typeface="Angsana New"/>
              </a:rPr>
              <a:t> (~) </a:t>
            </a:r>
            <a:r>
              <a:rPr lang="en-US" sz="2800" dirty="0" err="1">
                <a:latin typeface="Aharoni"/>
                <a:cs typeface="Angsana New"/>
              </a:rPr>
              <a:t>является</a:t>
            </a:r>
            <a:r>
              <a:rPr lang="en-US" sz="2800" dirty="0">
                <a:latin typeface="Aharoni"/>
                <a:cs typeface="Angsana New"/>
              </a:rPr>
              <a:t> </a:t>
            </a:r>
            <a:r>
              <a:rPr lang="en-US" sz="2800" dirty="0" err="1">
                <a:latin typeface="Aharoni"/>
                <a:cs typeface="Angsana New"/>
              </a:rPr>
              <a:t>сокращением</a:t>
            </a:r>
            <a:r>
              <a:rPr lang="en-US" sz="2800" dirty="0">
                <a:latin typeface="Aharoni"/>
                <a:cs typeface="Angsana New"/>
              </a:rPr>
              <a:t> </a:t>
            </a:r>
            <a:r>
              <a:rPr lang="en-US" sz="2800" dirty="0" err="1">
                <a:latin typeface="Aharoni"/>
                <a:cs typeface="Angsana New"/>
              </a:rPr>
              <a:t>для</a:t>
            </a:r>
            <a:r>
              <a:rPr lang="en-US" sz="2800" dirty="0">
                <a:latin typeface="Aharoni"/>
                <a:cs typeface="Angsana New"/>
              </a:rPr>
              <a:t> </a:t>
            </a:r>
            <a:r>
              <a:rPr lang="en-US" sz="2800" dirty="0" err="1">
                <a:latin typeface="Aharoni"/>
                <a:cs typeface="Angsana New"/>
              </a:rPr>
              <a:t>вашего</a:t>
            </a:r>
            <a:r>
              <a:rPr lang="en-US" sz="2800" dirty="0">
                <a:latin typeface="Aharoni"/>
                <a:cs typeface="Angsana New"/>
              </a:rPr>
              <a:t> </a:t>
            </a:r>
            <a:r>
              <a:rPr lang="en-US" sz="2800" dirty="0" err="1">
                <a:latin typeface="Aharoni"/>
                <a:cs typeface="Angsana New"/>
              </a:rPr>
              <a:t>домашнего</a:t>
            </a:r>
            <a:r>
              <a:rPr lang="en-US" sz="2800" dirty="0">
                <a:latin typeface="Aharoni"/>
                <a:cs typeface="Angsana New"/>
              </a:rPr>
              <a:t> </a:t>
            </a:r>
            <a:r>
              <a:rPr lang="en-US" sz="2800" dirty="0" err="1">
                <a:latin typeface="Aharoni"/>
                <a:cs typeface="Angsana New"/>
              </a:rPr>
              <a:t>каталога</a:t>
            </a:r>
            <a:r>
              <a:rPr lang="en-US" sz="2800" dirty="0">
                <a:latin typeface="Aharoni"/>
                <a:cs typeface="Angsana New"/>
              </a:rPr>
              <a:t>. </a:t>
            </a:r>
            <a:r>
              <a:rPr lang="en-US" sz="2800" dirty="0" err="1">
                <a:latin typeface="Aharoni"/>
                <a:cs typeface="Angsana New"/>
              </a:rPr>
              <a:t>Это</a:t>
            </a:r>
            <a:r>
              <a:rPr lang="en-US" sz="2800" dirty="0">
                <a:latin typeface="Aharoni"/>
                <a:cs typeface="Angsana New"/>
              </a:rPr>
              <a:t> </a:t>
            </a:r>
            <a:r>
              <a:rPr lang="en-US" sz="2800" dirty="0" err="1">
                <a:latin typeface="Aharoni"/>
                <a:cs typeface="Angsana New"/>
              </a:rPr>
              <a:t>означает</a:t>
            </a:r>
            <a:r>
              <a:rPr lang="en-US" sz="2800" dirty="0">
                <a:latin typeface="Aharoni"/>
                <a:cs typeface="Angsana New"/>
              </a:rPr>
              <a:t>, </a:t>
            </a:r>
            <a:r>
              <a:rPr lang="en-US" sz="2800" dirty="0" err="1">
                <a:latin typeface="Aharoni"/>
                <a:cs typeface="Angsana New"/>
              </a:rPr>
              <a:t>что</a:t>
            </a:r>
            <a:r>
              <a:rPr lang="en-US" sz="2800" dirty="0">
                <a:latin typeface="Aharoni"/>
                <a:cs typeface="Angsana New"/>
              </a:rPr>
              <a:t> </a:t>
            </a:r>
            <a:r>
              <a:rPr lang="en-US" sz="2800" dirty="0" err="1">
                <a:latin typeface="Aharoni"/>
                <a:cs typeface="Angsana New"/>
              </a:rPr>
              <a:t>вам</a:t>
            </a:r>
            <a:r>
              <a:rPr lang="en-US" sz="2800" dirty="0">
                <a:latin typeface="Aharoni"/>
                <a:cs typeface="Angsana New"/>
              </a:rPr>
              <a:t> </a:t>
            </a:r>
            <a:r>
              <a:rPr lang="en-US" sz="2800" dirty="0" err="1">
                <a:latin typeface="Aharoni"/>
                <a:cs typeface="Angsana New"/>
              </a:rPr>
              <a:t>не</a:t>
            </a:r>
            <a:r>
              <a:rPr lang="en-US" sz="2800" dirty="0">
                <a:latin typeface="Aharoni"/>
                <a:cs typeface="Angsana New"/>
              </a:rPr>
              <a:t> </a:t>
            </a:r>
            <a:r>
              <a:rPr lang="en-US" sz="2800" dirty="0" err="1">
                <a:latin typeface="Aharoni"/>
                <a:cs typeface="Angsana New"/>
              </a:rPr>
              <a:t>нужно</a:t>
            </a:r>
            <a:r>
              <a:rPr lang="en-US" sz="2800" dirty="0">
                <a:latin typeface="Aharoni"/>
                <a:cs typeface="Angsana New"/>
              </a:rPr>
              <a:t> </a:t>
            </a:r>
            <a:r>
              <a:rPr lang="en-US" sz="2800" dirty="0" err="1">
                <a:latin typeface="Aharoni"/>
                <a:cs typeface="Angsana New"/>
              </a:rPr>
              <a:t>вводить</a:t>
            </a:r>
            <a:r>
              <a:rPr lang="en-US" sz="2800" dirty="0">
                <a:latin typeface="Aharoni"/>
                <a:cs typeface="Angsana New"/>
              </a:rPr>
              <a:t> </a:t>
            </a:r>
            <a:r>
              <a:rPr lang="en-US" sz="2800" dirty="0" err="1">
                <a:latin typeface="Aharoni"/>
                <a:cs typeface="Angsana New"/>
              </a:rPr>
              <a:t>полный</a:t>
            </a:r>
            <a:r>
              <a:rPr lang="en-US" sz="2800" dirty="0">
                <a:latin typeface="Aharoni"/>
                <a:cs typeface="Angsana New"/>
              </a:rPr>
              <a:t> </a:t>
            </a:r>
            <a:r>
              <a:rPr lang="en-US" sz="2800" dirty="0" err="1">
                <a:latin typeface="Aharoni"/>
                <a:cs typeface="Angsana New"/>
              </a:rPr>
              <a:t>путь</a:t>
            </a:r>
            <a:r>
              <a:rPr lang="en-US" sz="2800" dirty="0">
                <a:latin typeface="Aharoni"/>
                <a:cs typeface="Angsana New"/>
              </a:rPr>
              <a:t> к </a:t>
            </a:r>
            <a:r>
              <a:rPr lang="en-US" sz="2800" dirty="0" err="1">
                <a:latin typeface="Aharoni"/>
                <a:cs typeface="Angsana New"/>
              </a:rPr>
              <a:t>вашей</a:t>
            </a:r>
            <a:r>
              <a:rPr lang="en-US" sz="2800" dirty="0">
                <a:latin typeface="Aharoni"/>
                <a:cs typeface="Angsana New"/>
              </a:rPr>
              <a:t> </a:t>
            </a:r>
            <a:r>
              <a:rPr lang="en-US" sz="2800" dirty="0" err="1">
                <a:latin typeface="Aharoni"/>
                <a:cs typeface="Angsana New"/>
              </a:rPr>
              <a:t>домашней</a:t>
            </a:r>
            <a:r>
              <a:rPr lang="en-US" sz="2800" dirty="0">
                <a:latin typeface="Aharoni"/>
                <a:cs typeface="Angsana New"/>
              </a:rPr>
              <a:t> </a:t>
            </a:r>
            <a:r>
              <a:rPr lang="en-US" sz="2800" dirty="0" err="1">
                <a:latin typeface="Aharoni"/>
                <a:cs typeface="Angsana New"/>
              </a:rPr>
              <a:t>директории</a:t>
            </a:r>
            <a:r>
              <a:rPr lang="en-US" sz="2800" dirty="0">
                <a:latin typeface="Aharoni"/>
                <a:cs typeface="Angsana New"/>
              </a:rPr>
              <a:t> в </a:t>
            </a:r>
            <a:r>
              <a:rPr lang="en-US" sz="2800" dirty="0" err="1">
                <a:latin typeface="Aharoni"/>
                <a:cs typeface="Angsana New"/>
              </a:rPr>
              <a:t>командах</a:t>
            </a:r>
            <a:r>
              <a:rPr lang="en-US" sz="2800" dirty="0">
                <a:latin typeface="Aharoni"/>
                <a:cs typeface="Angsana New"/>
              </a:rPr>
              <a:t>.</a:t>
            </a:r>
            <a:r>
              <a:rPr lang="en-US" sz="2100" dirty="0">
                <a:latin typeface="Aharoni"/>
                <a:cs typeface="Angsana New"/>
              </a:rPr>
              <a:t> </a:t>
            </a: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272BE9FA-64EA-44B0-9255-D4F1EE4707C6}"/>
              </a:ext>
            </a:extLst>
          </p:cNvPr>
          <p:cNvPicPr>
            <a:picLocks noChangeAspect="1"/>
          </p:cNvPicPr>
          <p:nvPr/>
        </p:nvPicPr>
        <p:blipFill>
          <a:blip r:embed="rId2"/>
          <a:stretch>
            <a:fillRect/>
          </a:stretch>
        </p:blipFill>
        <p:spPr>
          <a:xfrm>
            <a:off x="5521741" y="2146845"/>
            <a:ext cx="6453548" cy="3469874"/>
          </a:xfrm>
          <a:prstGeom prst="rect">
            <a:avLst/>
          </a:prstGeom>
        </p:spPr>
      </p:pic>
    </p:spTree>
    <p:extLst>
      <p:ext uri="{BB962C8B-B14F-4D97-AF65-F5344CB8AC3E}">
        <p14:creationId xmlns:p14="http://schemas.microsoft.com/office/powerpoint/2010/main" val="99754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F1B70CA4-D027-4A70-B3CA-2A87456D8AF1}"/>
              </a:ext>
            </a:extLst>
          </p:cNvPr>
          <p:cNvSpPr>
            <a:spLocks noGrp="1"/>
          </p:cNvSpPr>
          <p:nvPr>
            <p:ph type="title"/>
          </p:nvPr>
        </p:nvSpPr>
        <p:spPr>
          <a:xfrm>
            <a:off x="418549" y="571179"/>
            <a:ext cx="4638567" cy="3390880"/>
          </a:xfrm>
        </p:spPr>
        <p:txBody>
          <a:bodyPr vert="horz" lIns="91440" tIns="45720" rIns="91440" bIns="45720" rtlCol="0" anchor="t">
            <a:normAutofit/>
          </a:bodyPr>
          <a:lstStyle/>
          <a:p>
            <a:pPr>
              <a:lnSpc>
                <a:spcPct val="90000"/>
              </a:lnSpc>
            </a:pPr>
            <a:r>
              <a:rPr lang="en-US" sz="4600"/>
              <a:t>mkdir (от слов make directory). - Создание папки-директории</a:t>
            </a: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02884E00-DD6C-4B8B-BFA6-FB5A241CC782}"/>
              </a:ext>
            </a:extLst>
          </p:cNvPr>
          <p:cNvPicPr>
            <a:picLocks noChangeAspect="1"/>
          </p:cNvPicPr>
          <p:nvPr/>
        </p:nvPicPr>
        <p:blipFill>
          <a:blip r:embed="rId2"/>
          <a:stretch>
            <a:fillRect/>
          </a:stretch>
        </p:blipFill>
        <p:spPr>
          <a:xfrm>
            <a:off x="5057915" y="1274411"/>
            <a:ext cx="7182417" cy="4408569"/>
          </a:xfrm>
          <a:prstGeom prst="rect">
            <a:avLst/>
          </a:prstGeom>
        </p:spPr>
      </p:pic>
    </p:spTree>
    <p:extLst>
      <p:ext uri="{BB962C8B-B14F-4D97-AF65-F5344CB8AC3E}">
        <p14:creationId xmlns:p14="http://schemas.microsoft.com/office/powerpoint/2010/main" val="136675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5A7BF5E2-D687-4496-9209-64D350381F38}"/>
              </a:ext>
            </a:extLst>
          </p:cNvPr>
          <p:cNvSpPr>
            <a:spLocks noGrp="1"/>
          </p:cNvSpPr>
          <p:nvPr>
            <p:ph type="title"/>
          </p:nvPr>
        </p:nvSpPr>
        <p:spPr>
          <a:xfrm>
            <a:off x="838201" y="659527"/>
            <a:ext cx="4638567" cy="3390880"/>
          </a:xfrm>
        </p:spPr>
        <p:txBody>
          <a:bodyPr vert="horz" lIns="91440" tIns="45720" rIns="91440" bIns="45720" rtlCol="0" anchor="t">
            <a:normAutofit/>
          </a:bodyPr>
          <a:lstStyle/>
          <a:p>
            <a:r>
              <a:rPr lang="en-US" sz="6600"/>
              <a:t>touch - создание файла </a:t>
            </a: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AE043AF8-91CF-4D76-9876-AA2ECF4E6A2A}"/>
              </a:ext>
            </a:extLst>
          </p:cNvPr>
          <p:cNvPicPr>
            <a:picLocks noChangeAspect="1"/>
          </p:cNvPicPr>
          <p:nvPr/>
        </p:nvPicPr>
        <p:blipFill>
          <a:blip r:embed="rId2"/>
          <a:stretch>
            <a:fillRect/>
          </a:stretch>
        </p:blipFill>
        <p:spPr>
          <a:xfrm>
            <a:off x="4781828" y="1506324"/>
            <a:ext cx="7325982" cy="4342308"/>
          </a:xfrm>
          <a:prstGeom prst="rect">
            <a:avLst/>
          </a:prstGeom>
        </p:spPr>
      </p:pic>
    </p:spTree>
    <p:extLst>
      <p:ext uri="{BB962C8B-B14F-4D97-AF65-F5344CB8AC3E}">
        <p14:creationId xmlns:p14="http://schemas.microsoft.com/office/powerpoint/2010/main" val="3699701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726529E-0AA0-4B51-9E77-32608ECFE309}"/>
              </a:ext>
            </a:extLst>
          </p:cNvPr>
          <p:cNvSpPr>
            <a:spLocks noGrp="1"/>
          </p:cNvSpPr>
          <p:nvPr>
            <p:ph type="title"/>
          </p:nvPr>
        </p:nvSpPr>
        <p:spPr>
          <a:xfrm>
            <a:off x="366964" y="689606"/>
            <a:ext cx="8478645" cy="1175065"/>
          </a:xfrm>
        </p:spPr>
        <p:txBody>
          <a:bodyPr vert="horz" lIns="91440" tIns="45720" rIns="91440" bIns="45720" rtlCol="0" anchor="t">
            <a:normAutofit/>
          </a:bodyPr>
          <a:lstStyle/>
          <a:p>
            <a:pPr>
              <a:lnSpc>
                <a:spcPct val="90000"/>
              </a:lnSpc>
            </a:pPr>
            <a:r>
              <a:rPr lang="en-US" sz="3100"/>
              <a:t>echo текст_для_записи &gt; название файла</a:t>
            </a: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F2E65CD2-5E73-497F-8F6E-078B320E22F4}"/>
              </a:ext>
            </a:extLst>
          </p:cNvPr>
          <p:cNvPicPr>
            <a:picLocks noChangeAspect="1"/>
          </p:cNvPicPr>
          <p:nvPr/>
        </p:nvPicPr>
        <p:blipFill>
          <a:blip r:embed="rId2"/>
          <a:stretch>
            <a:fillRect/>
          </a:stretch>
        </p:blipFill>
        <p:spPr>
          <a:xfrm>
            <a:off x="2005265" y="2206859"/>
            <a:ext cx="9583502" cy="4148754"/>
          </a:xfrm>
          <a:prstGeom prst="rect">
            <a:avLst/>
          </a:prstGeom>
        </p:spPr>
      </p:pic>
    </p:spTree>
    <p:extLst>
      <p:ext uri="{BB962C8B-B14F-4D97-AF65-F5344CB8AC3E}">
        <p14:creationId xmlns:p14="http://schemas.microsoft.com/office/powerpoint/2010/main" val="173824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9A0313-1F81-4C43-B62F-E4ACCA44EA10}"/>
              </a:ext>
            </a:extLst>
          </p:cNvPr>
          <p:cNvSpPr>
            <a:spLocks noGrp="1"/>
          </p:cNvSpPr>
          <p:nvPr>
            <p:ph type="title"/>
          </p:nvPr>
        </p:nvSpPr>
        <p:spPr/>
        <p:txBody>
          <a:bodyPr/>
          <a:lstStyle/>
          <a:p>
            <a:r>
              <a:rPr lang="ru-RU" dirty="0" err="1">
                <a:cs typeface="Angsana New"/>
              </a:rPr>
              <a:t>cat</a:t>
            </a:r>
            <a:r>
              <a:rPr lang="ru-RU" dirty="0">
                <a:cs typeface="Angsana New"/>
              </a:rPr>
              <a:t> - отобразить</a:t>
            </a:r>
            <a:endParaRPr lang="ru-RU" dirty="0"/>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FE9DFBCC-FA29-4C97-A8DB-1F2FAAFAB80C}"/>
              </a:ext>
            </a:extLst>
          </p:cNvPr>
          <p:cNvPicPr>
            <a:picLocks noChangeAspect="1"/>
          </p:cNvPicPr>
          <p:nvPr/>
        </p:nvPicPr>
        <p:blipFill>
          <a:blip r:embed="rId2"/>
          <a:stretch>
            <a:fillRect/>
          </a:stretch>
        </p:blipFill>
        <p:spPr>
          <a:xfrm>
            <a:off x="2769268" y="2128106"/>
            <a:ext cx="9170068" cy="4085682"/>
          </a:xfrm>
          <a:prstGeom prst="rect">
            <a:avLst/>
          </a:prstGeom>
        </p:spPr>
      </p:pic>
    </p:spTree>
    <p:extLst>
      <p:ext uri="{BB962C8B-B14F-4D97-AF65-F5344CB8AC3E}">
        <p14:creationId xmlns:p14="http://schemas.microsoft.com/office/powerpoint/2010/main" val="2237683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A20686-E053-52DF-299F-52A141BAD2CE}"/>
              </a:ext>
            </a:extLst>
          </p:cNvPr>
          <p:cNvSpPr>
            <a:spLocks noGrp="1"/>
          </p:cNvSpPr>
          <p:nvPr>
            <p:ph type="title"/>
          </p:nvPr>
        </p:nvSpPr>
        <p:spPr>
          <a:xfrm>
            <a:off x="642815" y="5425587"/>
            <a:ext cx="10515600" cy="1325563"/>
          </a:xfrm>
        </p:spPr>
        <p:txBody>
          <a:bodyPr vert="horz" lIns="91440" tIns="45720" rIns="91440" bIns="45720" rtlCol="0" anchor="b">
            <a:noAutofit/>
          </a:bodyPr>
          <a:lstStyle/>
          <a:p>
            <a:pPr marL="285750" indent="-285750">
              <a:lnSpc>
                <a:spcPct val="110000"/>
              </a:lnSpc>
              <a:spcBef>
                <a:spcPts val="1000"/>
              </a:spcBef>
              <a:buFont typeface="Arial"/>
              <a:buChar char="•"/>
            </a:pPr>
            <a:r>
              <a:rPr lang="ru-RU" sz="2800" dirty="0">
                <a:cs typeface="Aharoni"/>
              </a:rPr>
              <a:t>Linux — это одновременно две вещи:</a:t>
            </a:r>
          </a:p>
          <a:p>
            <a:pPr marL="285750" indent="-285750">
              <a:lnSpc>
                <a:spcPct val="110000"/>
              </a:lnSpc>
              <a:spcBef>
                <a:spcPts val="1000"/>
              </a:spcBef>
              <a:buFont typeface="Arial"/>
              <a:buChar char="•"/>
            </a:pPr>
            <a:r>
              <a:rPr lang="ru-RU" sz="2800" dirty="0">
                <a:cs typeface="Aharoni"/>
              </a:rPr>
              <a:t>Название ядра операционной системы (то есть центральный модуль, который отвечает за базовые возможности системы).</a:t>
            </a:r>
          </a:p>
          <a:p>
            <a:pPr marL="285750" indent="-285750">
              <a:lnSpc>
                <a:spcPct val="110000"/>
              </a:lnSpc>
              <a:spcBef>
                <a:spcPts val="1000"/>
              </a:spcBef>
              <a:buFont typeface="Arial"/>
              <a:buChar char="•"/>
            </a:pPr>
            <a:r>
              <a:rPr lang="ru-RU" sz="2800" dirty="0">
                <a:cs typeface="Aharoni"/>
              </a:rPr>
              <a:t>Название семейства операционных систем, в которое, по разным подсчётам, входит от 500 до 600 операционок для разных задач.</a:t>
            </a:r>
          </a:p>
          <a:p>
            <a:pPr marL="285750" indent="-285750">
              <a:lnSpc>
                <a:spcPct val="110000"/>
              </a:lnSpc>
              <a:spcBef>
                <a:spcPts val="1000"/>
              </a:spcBef>
              <a:buFont typeface="Arial"/>
              <a:buChar char="•"/>
            </a:pPr>
            <a:r>
              <a:rPr lang="ru-RU" sz="2800" dirty="0">
                <a:cs typeface="Aharoni"/>
              </a:rPr>
              <a:t>Отдельной операционки под названием Linux нет, но если вы знаете принципы работы одной системы, вы сможете легко разобраться во всех остальных.</a:t>
            </a:r>
          </a:p>
          <a:p>
            <a:pPr marL="285750" indent="-285750">
              <a:lnSpc>
                <a:spcPct val="110000"/>
              </a:lnSpc>
              <a:spcBef>
                <a:spcPts val="1000"/>
              </a:spcBef>
              <a:buFont typeface="Arial"/>
              <a:buChar char="•"/>
            </a:pPr>
            <a:endParaRPr lang="ru-RU" sz="2800" dirty="0">
              <a:cs typeface="Aharoni"/>
            </a:endParaRPr>
          </a:p>
          <a:p>
            <a:endParaRPr lang="ru-RU" sz="2800" dirty="0"/>
          </a:p>
        </p:txBody>
      </p:sp>
    </p:spTree>
    <p:extLst>
      <p:ext uri="{BB962C8B-B14F-4D97-AF65-F5344CB8AC3E}">
        <p14:creationId xmlns:p14="http://schemas.microsoft.com/office/powerpoint/2010/main" val="2122919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EB234D53-8D9B-41CB-852E-B8E71324DDC4}"/>
              </a:ext>
            </a:extLst>
          </p:cNvPr>
          <p:cNvSpPr>
            <a:spLocks noGrp="1"/>
          </p:cNvSpPr>
          <p:nvPr>
            <p:ph type="title"/>
          </p:nvPr>
        </p:nvSpPr>
        <p:spPr>
          <a:xfrm>
            <a:off x="206543" y="649501"/>
            <a:ext cx="4638567" cy="3390880"/>
          </a:xfrm>
        </p:spPr>
        <p:txBody>
          <a:bodyPr vert="horz" lIns="91440" tIns="45720" rIns="91440" bIns="45720" rtlCol="0" anchor="t">
            <a:normAutofit/>
          </a:bodyPr>
          <a:lstStyle/>
          <a:p>
            <a:pPr>
              <a:lnSpc>
                <a:spcPct val="90000"/>
              </a:lnSpc>
            </a:pPr>
            <a:r>
              <a:rPr lang="en-US" sz="5600"/>
              <a:t>nano - встроенный текстовой редактор</a:t>
            </a: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CD0F95C0-9F07-4C92-8410-1F5B5EA093EB}"/>
              </a:ext>
            </a:extLst>
          </p:cNvPr>
          <p:cNvPicPr>
            <a:picLocks noChangeAspect="1"/>
          </p:cNvPicPr>
          <p:nvPr/>
        </p:nvPicPr>
        <p:blipFill rotWithShape="1">
          <a:blip r:embed="rId2"/>
          <a:srcRect l="6409" r="7292" b="-1"/>
          <a:stretch/>
        </p:blipFill>
        <p:spPr>
          <a:xfrm>
            <a:off x="5303923" y="275799"/>
            <a:ext cx="6284844" cy="3153198"/>
          </a:xfrm>
          <a:prstGeom prst="rect">
            <a:avLst/>
          </a:prstGeom>
        </p:spPr>
      </p:pic>
      <p:pic>
        <p:nvPicPr>
          <p:cNvPr id="5" name="Рисунок 5" descr="Изображение выглядит как текст, снимок экрана, экран&#10;&#10;Автоматически созданное описание">
            <a:extLst>
              <a:ext uri="{FF2B5EF4-FFF2-40B4-BE49-F238E27FC236}">
                <a16:creationId xmlns:a16="http://schemas.microsoft.com/office/drawing/2014/main" id="{50098C71-AB53-4561-BE03-2945FC631A18}"/>
              </a:ext>
            </a:extLst>
          </p:cNvPr>
          <p:cNvPicPr>
            <a:picLocks noChangeAspect="1"/>
          </p:cNvPicPr>
          <p:nvPr/>
        </p:nvPicPr>
        <p:blipFill rotWithShape="1">
          <a:blip r:embed="rId3"/>
          <a:srcRect l="4289" r="7095" b="3"/>
          <a:stretch/>
        </p:blipFill>
        <p:spPr>
          <a:xfrm>
            <a:off x="5303923" y="3272534"/>
            <a:ext cx="6284844" cy="2988824"/>
          </a:xfrm>
          <a:prstGeom prst="rect">
            <a:avLst/>
          </a:prstGeom>
        </p:spPr>
      </p:pic>
    </p:spTree>
    <p:extLst>
      <p:ext uri="{BB962C8B-B14F-4D97-AF65-F5344CB8AC3E}">
        <p14:creationId xmlns:p14="http://schemas.microsoft.com/office/powerpoint/2010/main" val="309133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CB5E1257-7C9B-4ED0-9730-2FF2E02322FC}"/>
              </a:ext>
            </a:extLst>
          </p:cNvPr>
          <p:cNvSpPr>
            <a:spLocks noGrp="1"/>
          </p:cNvSpPr>
          <p:nvPr>
            <p:ph type="title"/>
          </p:nvPr>
        </p:nvSpPr>
        <p:spPr>
          <a:xfrm>
            <a:off x="838201" y="659527"/>
            <a:ext cx="10814777" cy="3390880"/>
          </a:xfrm>
        </p:spPr>
        <p:txBody>
          <a:bodyPr vert="horz" lIns="91440" tIns="45720" rIns="91440" bIns="45720" rtlCol="0" anchor="t">
            <a:normAutofit/>
          </a:bodyPr>
          <a:lstStyle/>
          <a:p>
            <a:pPr>
              <a:lnSpc>
                <a:spcPct val="90000"/>
              </a:lnSpc>
            </a:pPr>
            <a:r>
              <a:rPr lang="en-US" sz="3200" dirty="0">
                <a:latin typeface="Aharoni"/>
                <a:cs typeface="Angsana New"/>
              </a:rPr>
              <a:t>mv - </a:t>
            </a:r>
            <a:r>
              <a:rPr lang="en-US" sz="3200" dirty="0" err="1">
                <a:latin typeface="Aharoni"/>
                <a:cs typeface="Angsana New"/>
              </a:rPr>
              <a:t>Переместить</a:t>
            </a:r>
            <a:r>
              <a:rPr lang="en-US" sz="3200" dirty="0">
                <a:latin typeface="Aharoni"/>
                <a:cs typeface="Angsana New"/>
              </a:rPr>
              <a:t> (</a:t>
            </a:r>
            <a:r>
              <a:rPr lang="en-US" sz="3200" dirty="0" err="1">
                <a:latin typeface="Aharoni"/>
                <a:cs typeface="Angsana New"/>
              </a:rPr>
              <a:t>или</a:t>
            </a:r>
            <a:r>
              <a:rPr lang="en-US" sz="3200" dirty="0">
                <a:latin typeface="Aharoni"/>
                <a:cs typeface="Angsana New"/>
              </a:rPr>
              <a:t> </a:t>
            </a:r>
            <a:r>
              <a:rPr lang="en-US" sz="3200" dirty="0" err="1">
                <a:latin typeface="Aharoni"/>
                <a:cs typeface="Angsana New"/>
              </a:rPr>
              <a:t>переименовать</a:t>
            </a:r>
            <a:r>
              <a:rPr lang="en-US" sz="3200" dirty="0">
                <a:latin typeface="Aharoni"/>
                <a:cs typeface="Angsana New"/>
              </a:rPr>
              <a:t>) </a:t>
            </a:r>
            <a:r>
              <a:rPr lang="en-US" sz="3200" dirty="0" err="1">
                <a:latin typeface="Aharoni"/>
                <a:cs typeface="Angsana New"/>
              </a:rPr>
              <a:t>файлы</a:t>
            </a:r>
            <a:r>
              <a:rPr lang="en-US" sz="3200" dirty="0">
                <a:latin typeface="Aharoni"/>
                <a:cs typeface="Angsana New"/>
              </a:rPr>
              <a:t> </a:t>
            </a:r>
            <a:r>
              <a:rPr lang="en-US" sz="3200" dirty="0" err="1">
                <a:latin typeface="Aharoni"/>
                <a:cs typeface="Angsana New"/>
              </a:rPr>
              <a:t>или</a:t>
            </a:r>
            <a:r>
              <a:rPr lang="en-US" sz="3200" dirty="0">
                <a:latin typeface="Aharoni"/>
                <a:cs typeface="Angsana New"/>
              </a:rPr>
              <a:t> </a:t>
            </a:r>
            <a:r>
              <a:rPr lang="en-US" sz="3200" dirty="0" err="1">
                <a:latin typeface="Aharoni"/>
                <a:cs typeface="Angsana New"/>
              </a:rPr>
              <a:t>директории</a:t>
            </a:r>
            <a:r>
              <a:rPr lang="en-US" sz="3200" dirty="0">
                <a:latin typeface="Aharoni"/>
                <a:cs typeface="Angsana New"/>
              </a:rPr>
              <a:t>.</a:t>
            </a: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6AE2E485-E896-452E-9BCF-353BAF45852E}"/>
              </a:ext>
            </a:extLst>
          </p:cNvPr>
          <p:cNvPicPr>
            <a:picLocks noChangeAspect="1"/>
          </p:cNvPicPr>
          <p:nvPr/>
        </p:nvPicPr>
        <p:blipFill>
          <a:blip r:embed="rId2"/>
          <a:stretch>
            <a:fillRect/>
          </a:stretch>
        </p:blipFill>
        <p:spPr>
          <a:xfrm>
            <a:off x="1052765" y="1886017"/>
            <a:ext cx="10596159" cy="4259043"/>
          </a:xfrm>
          <a:prstGeom prst="rect">
            <a:avLst/>
          </a:prstGeom>
        </p:spPr>
      </p:pic>
    </p:spTree>
    <p:extLst>
      <p:ext uri="{BB962C8B-B14F-4D97-AF65-F5344CB8AC3E}">
        <p14:creationId xmlns:p14="http://schemas.microsoft.com/office/powerpoint/2010/main" val="856563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E218A32D-61D3-4D54-9C5F-CC031CAE8F13}"/>
              </a:ext>
            </a:extLst>
          </p:cNvPr>
          <p:cNvSpPr>
            <a:spLocks noGrp="1"/>
          </p:cNvSpPr>
          <p:nvPr>
            <p:ph type="title"/>
          </p:nvPr>
        </p:nvSpPr>
        <p:spPr>
          <a:xfrm>
            <a:off x="838201" y="659527"/>
            <a:ext cx="4638567" cy="3390880"/>
          </a:xfrm>
        </p:spPr>
        <p:txBody>
          <a:bodyPr vert="horz" lIns="91440" tIns="45720" rIns="91440" bIns="45720" rtlCol="0" anchor="t">
            <a:normAutofit/>
          </a:bodyPr>
          <a:lstStyle/>
          <a:p>
            <a:r>
              <a:rPr lang="en-US" sz="6600"/>
              <a:t>cp - copy</a:t>
            </a:r>
          </a:p>
          <a:p>
            <a:endParaRPr lang="en-US" sz="6600"/>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D2759005-074E-491E-B5BD-A1D760C3C27F}"/>
              </a:ext>
            </a:extLst>
          </p:cNvPr>
          <p:cNvPicPr>
            <a:picLocks noChangeAspect="1"/>
          </p:cNvPicPr>
          <p:nvPr/>
        </p:nvPicPr>
        <p:blipFill>
          <a:blip r:embed="rId2"/>
          <a:stretch>
            <a:fillRect/>
          </a:stretch>
        </p:blipFill>
        <p:spPr>
          <a:xfrm>
            <a:off x="3649580" y="2206859"/>
            <a:ext cx="7939187" cy="3988333"/>
          </a:xfrm>
          <a:prstGeom prst="rect">
            <a:avLst/>
          </a:prstGeom>
        </p:spPr>
      </p:pic>
    </p:spTree>
    <p:extLst>
      <p:ext uri="{BB962C8B-B14F-4D97-AF65-F5344CB8AC3E}">
        <p14:creationId xmlns:p14="http://schemas.microsoft.com/office/powerpoint/2010/main" val="2559692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0B190F-F6F5-4F12-99C8-66E2E82CACFD}"/>
              </a:ext>
            </a:extLst>
          </p:cNvPr>
          <p:cNvSpPr>
            <a:spLocks noGrp="1"/>
          </p:cNvSpPr>
          <p:nvPr>
            <p:ph type="title"/>
          </p:nvPr>
        </p:nvSpPr>
        <p:spPr/>
        <p:txBody>
          <a:bodyPr/>
          <a:lstStyle/>
          <a:p>
            <a:r>
              <a:rPr lang="ru-RU" dirty="0" err="1">
                <a:cs typeface="Angsana New"/>
              </a:rPr>
              <a:t>rm</a:t>
            </a:r>
            <a:r>
              <a:rPr lang="ru-RU" dirty="0">
                <a:cs typeface="Angsana New"/>
              </a:rPr>
              <a:t> –</a:t>
            </a:r>
            <a:r>
              <a:rPr lang="ru-RU" dirty="0" err="1">
                <a:cs typeface="Angsana New"/>
              </a:rPr>
              <a:t>rf</a:t>
            </a:r>
            <a:r>
              <a:rPr lang="ru-RU" dirty="0">
                <a:cs typeface="Angsana New"/>
              </a:rPr>
              <a:t> </a:t>
            </a:r>
            <a:r>
              <a:rPr lang="ru-RU" dirty="0" err="1">
                <a:cs typeface="Angsana New"/>
              </a:rPr>
              <a:t>name_dir_or_file</a:t>
            </a:r>
            <a:endParaRPr lang="ru-RU" dirty="0" err="1"/>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DD057332-526C-40F5-BD73-BB6D2F86EB40}"/>
              </a:ext>
            </a:extLst>
          </p:cNvPr>
          <p:cNvPicPr>
            <a:picLocks noChangeAspect="1"/>
          </p:cNvPicPr>
          <p:nvPr/>
        </p:nvPicPr>
        <p:blipFill>
          <a:blip r:embed="rId2"/>
          <a:stretch>
            <a:fillRect/>
          </a:stretch>
        </p:blipFill>
        <p:spPr>
          <a:xfrm>
            <a:off x="2488532" y="1817291"/>
            <a:ext cx="9300409" cy="4707312"/>
          </a:xfrm>
          <a:prstGeom prst="rect">
            <a:avLst/>
          </a:prstGeom>
        </p:spPr>
      </p:pic>
    </p:spTree>
    <p:extLst>
      <p:ext uri="{BB962C8B-B14F-4D97-AF65-F5344CB8AC3E}">
        <p14:creationId xmlns:p14="http://schemas.microsoft.com/office/powerpoint/2010/main" val="2879611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49C70D74-8078-406C-AF8C-83B12F8620FF}"/>
              </a:ext>
            </a:extLst>
          </p:cNvPr>
          <p:cNvPicPr>
            <a:picLocks noChangeAspect="1"/>
          </p:cNvPicPr>
          <p:nvPr/>
        </p:nvPicPr>
        <p:blipFill rotWithShape="1">
          <a:blip r:embed="rId2"/>
          <a:srcRect t="10000"/>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F7C2A816-955C-4079-AAAB-066EBD441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55828"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F5CCFBC-E682-4AA6-A8C7-893C5C1B90B0}"/>
              </a:ext>
            </a:extLst>
          </p:cNvPr>
          <p:cNvSpPr>
            <a:spLocks noGrp="1"/>
          </p:cNvSpPr>
          <p:nvPr>
            <p:ph type="title"/>
          </p:nvPr>
        </p:nvSpPr>
        <p:spPr>
          <a:xfrm>
            <a:off x="6421729" y="914400"/>
            <a:ext cx="4892948" cy="3427867"/>
          </a:xfrm>
        </p:spPr>
        <p:txBody>
          <a:bodyPr vert="horz" lIns="91440" tIns="45720" rIns="91440" bIns="45720" rtlCol="0" anchor="t">
            <a:normAutofit/>
          </a:bodyPr>
          <a:lstStyle/>
          <a:p>
            <a:pPr algn="r"/>
            <a:r>
              <a:rPr lang="en-US" sz="6600">
                <a:solidFill>
                  <a:srgbClr val="FFFFFF"/>
                </a:solidFill>
              </a:rPr>
              <a:t>Python</a:t>
            </a:r>
            <a:br>
              <a:rPr lang="en-US" sz="6600">
                <a:solidFill>
                  <a:srgbClr val="FFFFFF"/>
                </a:solidFill>
              </a:rPr>
            </a:br>
            <a:endParaRPr lang="en-US" sz="6600">
              <a:solidFill>
                <a:srgbClr val="FFFFFF"/>
              </a:solidFill>
            </a:endParaRPr>
          </a:p>
        </p:txBody>
      </p:sp>
    </p:spTree>
    <p:extLst>
      <p:ext uri="{BB962C8B-B14F-4D97-AF65-F5344CB8AC3E}">
        <p14:creationId xmlns:p14="http://schemas.microsoft.com/office/powerpoint/2010/main" val="3990525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59CA4D2A-9371-430E-829A-E90F8293D3B4}"/>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450846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экран&#10;&#10;Автоматически созданное описание">
            <a:extLst>
              <a:ext uri="{FF2B5EF4-FFF2-40B4-BE49-F238E27FC236}">
                <a16:creationId xmlns:a16="http://schemas.microsoft.com/office/drawing/2014/main" id="{0288B4F8-1CF9-4D2B-9164-0DF066D4D763}"/>
              </a:ext>
            </a:extLst>
          </p:cNvPr>
          <p:cNvPicPr>
            <a:picLocks noChangeAspect="1"/>
          </p:cNvPicPr>
          <p:nvPr/>
        </p:nvPicPr>
        <p:blipFill rotWithShape="1">
          <a:blip r:embed="rId2"/>
          <a:srcRect l="5336" r="12406" b="1"/>
          <a:stretch/>
        </p:blipFill>
        <p:spPr>
          <a:xfrm>
            <a:off x="594360" y="10"/>
            <a:ext cx="11007454" cy="6857990"/>
          </a:xfrm>
          <a:prstGeom prst="rect">
            <a:avLst/>
          </a:prstGeom>
        </p:spPr>
      </p:pic>
    </p:spTree>
    <p:extLst>
      <p:ext uri="{BB962C8B-B14F-4D97-AF65-F5344CB8AC3E}">
        <p14:creationId xmlns:p14="http://schemas.microsoft.com/office/powerpoint/2010/main" val="2705052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5"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FCEA23CA-6C31-41CB-83CE-0C47BC0C2B5F}"/>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1492866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087BA4AC-B5FC-4151-8489-FEDB849A3089}"/>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2869138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4B9289A2-7C24-40A2-8531-E8D86333976C}"/>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118121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17498CD-41FF-4172-B319-E4136D93F4BD}"/>
              </a:ext>
            </a:extLst>
          </p:cNvPr>
          <p:cNvSpPr>
            <a:spLocks noGrp="1"/>
          </p:cNvSpPr>
          <p:nvPr>
            <p:ph type="title"/>
          </p:nvPr>
        </p:nvSpPr>
        <p:spPr>
          <a:xfrm>
            <a:off x="849243" y="188035"/>
            <a:ext cx="10746213" cy="1693239"/>
          </a:xfrm>
        </p:spPr>
        <p:txBody>
          <a:bodyPr vert="horz" lIns="91440" tIns="45720" rIns="91440" bIns="45720" rtlCol="0" anchor="b">
            <a:noAutofit/>
          </a:bodyPr>
          <a:lstStyle/>
          <a:p>
            <a:pPr>
              <a:lnSpc>
                <a:spcPct val="90000"/>
              </a:lnSpc>
            </a:pPr>
            <a:r>
              <a:rPr lang="en-US" sz="4000" b="1" dirty="0" err="1">
                <a:latin typeface="Aharoni"/>
                <a:cs typeface="Angsana New"/>
              </a:rPr>
              <a:t>Дистрибутив</a:t>
            </a:r>
            <a:r>
              <a:rPr lang="en-US" sz="4000" b="1" dirty="0">
                <a:latin typeface="Aharoni"/>
                <a:cs typeface="Angsana New"/>
              </a:rPr>
              <a:t>- </a:t>
            </a:r>
            <a:r>
              <a:rPr lang="en-US" sz="4000" dirty="0">
                <a:latin typeface="Aharoni"/>
                <a:cs typeface="Angsana New"/>
              </a:rPr>
              <a:t> </a:t>
            </a:r>
            <a:r>
              <a:rPr lang="en-US" sz="4000" dirty="0" err="1">
                <a:latin typeface="Aharoni"/>
                <a:cs typeface="Angsana New"/>
              </a:rPr>
              <a:t>общее</a:t>
            </a:r>
            <a:r>
              <a:rPr lang="en-US" sz="4000" dirty="0">
                <a:latin typeface="Aharoni"/>
                <a:cs typeface="Angsana New"/>
              </a:rPr>
              <a:t> </a:t>
            </a:r>
            <a:r>
              <a:rPr lang="en-US" sz="4000" dirty="0" err="1">
                <a:latin typeface="Aharoni"/>
                <a:cs typeface="Angsana New"/>
              </a:rPr>
              <a:t>определение</a:t>
            </a:r>
            <a:r>
              <a:rPr lang="en-US" sz="4000" dirty="0">
                <a:latin typeface="Aharoni"/>
                <a:cs typeface="Angsana New"/>
              </a:rPr>
              <a:t> </a:t>
            </a:r>
            <a:r>
              <a:rPr lang="en-US" sz="4000" dirty="0" err="1">
                <a:latin typeface="Aharoni"/>
                <a:cs typeface="Angsana New"/>
              </a:rPr>
              <a:t>операционных</a:t>
            </a:r>
            <a:r>
              <a:rPr lang="en-US" sz="4000" dirty="0">
                <a:latin typeface="Aharoni"/>
                <a:cs typeface="Angsana New"/>
              </a:rPr>
              <a:t> </a:t>
            </a:r>
            <a:r>
              <a:rPr lang="en-US" sz="4000" dirty="0" err="1">
                <a:latin typeface="Aharoni"/>
                <a:cs typeface="Angsana New"/>
              </a:rPr>
              <a:t>систем</a:t>
            </a:r>
            <a:r>
              <a:rPr lang="en-US" sz="4000" dirty="0">
                <a:latin typeface="Aharoni"/>
                <a:cs typeface="Angsana New"/>
              </a:rPr>
              <a:t>, </a:t>
            </a:r>
            <a:r>
              <a:rPr lang="en-US" sz="4000" dirty="0" err="1">
                <a:latin typeface="Aharoni"/>
                <a:cs typeface="Angsana New"/>
              </a:rPr>
              <a:t>использующих</a:t>
            </a:r>
            <a:r>
              <a:rPr lang="en-US" sz="4000" dirty="0">
                <a:latin typeface="Aharoni"/>
                <a:cs typeface="Angsana New"/>
              </a:rPr>
              <a:t> </a:t>
            </a:r>
            <a:r>
              <a:rPr lang="en-US" sz="4000" dirty="0" err="1">
                <a:latin typeface="Aharoni"/>
                <a:cs typeface="Angsana New"/>
              </a:rPr>
              <a:t>ядро</a:t>
            </a:r>
            <a:r>
              <a:rPr lang="en-US" sz="4000" dirty="0">
                <a:latin typeface="Aharoni"/>
                <a:cs typeface="Angsana New"/>
              </a:rPr>
              <a:t> </a:t>
            </a:r>
            <a:r>
              <a:rPr lang="en-US" sz="4000" b="1" dirty="0">
                <a:latin typeface="Aharoni"/>
                <a:cs typeface="Angsana New"/>
              </a:rPr>
              <a:t>Linux</a:t>
            </a:r>
            <a:endParaRPr lang="en-US" sz="4000" dirty="0">
              <a:latin typeface="Aharoni"/>
              <a:cs typeface="Angsana New"/>
            </a:endParaRPr>
          </a:p>
        </p:txBody>
      </p:sp>
      <p:pic>
        <p:nvPicPr>
          <p:cNvPr id="5" name="Рисунок 5">
            <a:extLst>
              <a:ext uri="{FF2B5EF4-FFF2-40B4-BE49-F238E27FC236}">
                <a16:creationId xmlns:a16="http://schemas.microsoft.com/office/drawing/2014/main" id="{4F1D1D54-B34E-4C09-8F52-6A0BBA4375EA}"/>
              </a:ext>
            </a:extLst>
          </p:cNvPr>
          <p:cNvPicPr>
            <a:picLocks noChangeAspect="1"/>
          </p:cNvPicPr>
          <p:nvPr/>
        </p:nvPicPr>
        <p:blipFill>
          <a:blip r:embed="rId2"/>
          <a:stretch>
            <a:fillRect/>
          </a:stretch>
        </p:blipFill>
        <p:spPr>
          <a:xfrm>
            <a:off x="1172983" y="1844361"/>
            <a:ext cx="10179517" cy="4662593"/>
          </a:xfrm>
          <a:prstGeom prst="rect">
            <a:avLst/>
          </a:prstGeom>
        </p:spPr>
      </p:pic>
    </p:spTree>
    <p:extLst>
      <p:ext uri="{BB962C8B-B14F-4D97-AF65-F5344CB8AC3E}">
        <p14:creationId xmlns:p14="http://schemas.microsoft.com/office/powerpoint/2010/main" val="99882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5"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495486FD-1D34-46C8-8FBE-0A3479B882DD}"/>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286685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0891BEB9-BB47-45B4-842A-A50BF3CD4A5D}"/>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1883501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монитор, снимок экрана, экран&#10;&#10;Автоматически созданное описание">
            <a:extLst>
              <a:ext uri="{FF2B5EF4-FFF2-40B4-BE49-F238E27FC236}">
                <a16:creationId xmlns:a16="http://schemas.microsoft.com/office/drawing/2014/main" id="{3DA42B3F-D28E-4234-AD95-176469326F2A}"/>
              </a:ext>
            </a:extLst>
          </p:cNvPr>
          <p:cNvPicPr>
            <a:picLocks noChangeAspect="1"/>
          </p:cNvPicPr>
          <p:nvPr/>
        </p:nvPicPr>
        <p:blipFill rotWithShape="1">
          <a:blip r:embed="rId2"/>
          <a:srcRect l="7914" r="9828" b="1"/>
          <a:stretch/>
        </p:blipFill>
        <p:spPr>
          <a:xfrm>
            <a:off x="594360" y="10"/>
            <a:ext cx="11007454" cy="6857990"/>
          </a:xfrm>
          <a:prstGeom prst="rect">
            <a:avLst/>
          </a:prstGeom>
        </p:spPr>
      </p:pic>
    </p:spTree>
    <p:extLst>
      <p:ext uri="{BB962C8B-B14F-4D97-AF65-F5344CB8AC3E}">
        <p14:creationId xmlns:p14="http://schemas.microsoft.com/office/powerpoint/2010/main" val="363017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5"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35EB38C6-CA1E-42AE-B94D-41BD934DC924}"/>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2382757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11A03D95-493F-446B-ABE7-CF853008E98A}"/>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2577528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CFCE4376-4BB2-49E4-ABFE-FF63D4169717}"/>
              </a:ext>
            </a:extLst>
          </p:cNvPr>
          <p:cNvPicPr>
            <a:picLocks noChangeAspect="1"/>
          </p:cNvPicPr>
          <p:nvPr/>
        </p:nvPicPr>
        <p:blipFill rotWithShape="1">
          <a:blip r:embed="rId2"/>
          <a:srcRect b="9341"/>
          <a:stretch/>
        </p:blipFill>
        <p:spPr>
          <a:xfrm>
            <a:off x="-1" y="596644"/>
            <a:ext cx="12192001" cy="5664712"/>
          </a:xfrm>
          <a:prstGeom prst="rect">
            <a:avLst/>
          </a:prstGeom>
        </p:spPr>
      </p:pic>
    </p:spTree>
    <p:extLst>
      <p:ext uri="{BB962C8B-B14F-4D97-AF65-F5344CB8AC3E}">
        <p14:creationId xmlns:p14="http://schemas.microsoft.com/office/powerpoint/2010/main" val="2930094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E210A046-E5DC-43F8-88E8-2F4E8ACBBAC3}"/>
              </a:ext>
            </a:extLst>
          </p:cNvPr>
          <p:cNvPicPr>
            <a:picLocks noChangeAspect="1"/>
          </p:cNvPicPr>
          <p:nvPr/>
        </p:nvPicPr>
        <p:blipFill rotWithShape="1">
          <a:blip r:embed="rId2"/>
          <a:srcRect b="9341"/>
          <a:stretch/>
        </p:blipFill>
        <p:spPr>
          <a:xfrm>
            <a:off x="-1" y="596644"/>
            <a:ext cx="12192001" cy="5664712"/>
          </a:xfrm>
          <a:prstGeom prst="rect">
            <a:avLst/>
          </a:prstGeom>
        </p:spPr>
      </p:pic>
    </p:spTree>
    <p:extLst>
      <p:ext uri="{BB962C8B-B14F-4D97-AF65-F5344CB8AC3E}">
        <p14:creationId xmlns:p14="http://schemas.microsoft.com/office/powerpoint/2010/main" val="1280648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59CFC0DD-679A-49C1-840B-12FB03D8F0F8}"/>
              </a:ext>
            </a:extLst>
          </p:cNvPr>
          <p:cNvPicPr>
            <a:picLocks noChangeAspect="1"/>
          </p:cNvPicPr>
          <p:nvPr/>
        </p:nvPicPr>
        <p:blipFill rotWithShape="1">
          <a:blip r:embed="rId2"/>
          <a:srcRect l="2266" r="6624" b="1"/>
          <a:stretch/>
        </p:blipFill>
        <p:spPr>
          <a:xfrm>
            <a:off x="20" y="10"/>
            <a:ext cx="12191980" cy="6857990"/>
          </a:xfrm>
          <a:prstGeom prst="rect">
            <a:avLst/>
          </a:prstGeom>
        </p:spPr>
      </p:pic>
    </p:spTree>
    <p:extLst>
      <p:ext uri="{BB962C8B-B14F-4D97-AF65-F5344CB8AC3E}">
        <p14:creationId xmlns:p14="http://schemas.microsoft.com/office/powerpoint/2010/main" val="3631789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202A6C6F-22EC-4800-B8B7-4537974BB2CB}"/>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3802845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монитор, снимок экрана, экран&#10;&#10;Автоматически созданное описание">
            <a:extLst>
              <a:ext uri="{FF2B5EF4-FFF2-40B4-BE49-F238E27FC236}">
                <a16:creationId xmlns:a16="http://schemas.microsoft.com/office/drawing/2014/main" id="{6ADC8AE4-596A-492F-83A1-22FDA7E7E79C}"/>
              </a:ext>
            </a:extLst>
          </p:cNvPr>
          <p:cNvPicPr>
            <a:picLocks noChangeAspect="1"/>
          </p:cNvPicPr>
          <p:nvPr/>
        </p:nvPicPr>
        <p:blipFill rotWithShape="1">
          <a:blip r:embed="rId2"/>
          <a:srcRect b="9341"/>
          <a:stretch/>
        </p:blipFill>
        <p:spPr>
          <a:xfrm>
            <a:off x="-1" y="596644"/>
            <a:ext cx="12192001" cy="5664712"/>
          </a:xfrm>
          <a:prstGeom prst="rect">
            <a:avLst/>
          </a:prstGeom>
        </p:spPr>
      </p:pic>
    </p:spTree>
    <p:extLst>
      <p:ext uri="{BB962C8B-B14F-4D97-AF65-F5344CB8AC3E}">
        <p14:creationId xmlns:p14="http://schemas.microsoft.com/office/powerpoint/2010/main" val="3885360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3FE9617-63B7-4D9C-90D9-AE18B7311205}"/>
              </a:ext>
            </a:extLst>
          </p:cNvPr>
          <p:cNvSpPr>
            <a:spLocks noGrp="1"/>
          </p:cNvSpPr>
          <p:nvPr>
            <p:ph type="title"/>
          </p:nvPr>
        </p:nvSpPr>
        <p:spPr>
          <a:xfrm>
            <a:off x="6517284" y="506705"/>
            <a:ext cx="4988916" cy="1265294"/>
          </a:xfrm>
        </p:spPr>
        <p:txBody>
          <a:bodyPr anchor="b">
            <a:normAutofit/>
          </a:bodyPr>
          <a:lstStyle/>
          <a:p>
            <a:r>
              <a:rPr lang="ru-RU" dirty="0">
                <a:cs typeface="Angsana New"/>
              </a:rPr>
              <a:t>Ubuntu</a:t>
            </a:r>
            <a:endParaRPr lang="ru-RU" dirty="0"/>
          </a:p>
        </p:txBody>
      </p:sp>
      <p:sp>
        <p:nvSpPr>
          <p:cNvPr id="3" name="Объект 2">
            <a:extLst>
              <a:ext uri="{FF2B5EF4-FFF2-40B4-BE49-F238E27FC236}">
                <a16:creationId xmlns:a16="http://schemas.microsoft.com/office/drawing/2014/main" id="{80C0414D-0896-47E3-95F3-9CC854DC6BFF}"/>
              </a:ext>
            </a:extLst>
          </p:cNvPr>
          <p:cNvSpPr>
            <a:spLocks noGrp="1"/>
          </p:cNvSpPr>
          <p:nvPr>
            <p:ph idx="1"/>
          </p:nvPr>
        </p:nvSpPr>
        <p:spPr>
          <a:xfrm>
            <a:off x="6344274" y="1819543"/>
            <a:ext cx="5161926" cy="4430770"/>
          </a:xfrm>
        </p:spPr>
        <p:txBody>
          <a:bodyPr vert="horz" lIns="91440" tIns="45720" rIns="91440" bIns="45720" rtlCol="0" anchor="t">
            <a:normAutofit/>
          </a:bodyPr>
          <a:lstStyle/>
          <a:p>
            <a:pPr>
              <a:lnSpc>
                <a:spcPct val="100000"/>
              </a:lnSpc>
            </a:pPr>
            <a:r>
              <a:rPr lang="ru-RU" dirty="0">
                <a:ea typeface="+mn-lt"/>
                <a:cs typeface="+mn-lt"/>
              </a:rPr>
              <a:t>Ubuntu — это разрабатываемая сообществом, основанная на ядре Linux операционная система(дистрибутив), которая идеально подходит для использования на персональных компьютерах, ноутбуках и серверах. Она содержит все необходимые программы, которые вам нужны: программу просмотра Интернет, офисный пакет для работы с текстами, электронными таблицами и презентациями, программы для общения в Интернет и много других.</a:t>
            </a:r>
            <a:endParaRPr lang="ru-RU" dirty="0"/>
          </a:p>
        </p:txBody>
      </p:sp>
      <p:pic>
        <p:nvPicPr>
          <p:cNvPr id="4" name="Рисунок 4">
            <a:extLst>
              <a:ext uri="{FF2B5EF4-FFF2-40B4-BE49-F238E27FC236}">
                <a16:creationId xmlns:a16="http://schemas.microsoft.com/office/drawing/2014/main" id="{ED77F0D7-88E5-4D27-8234-E4BEC4A7E054}"/>
              </a:ext>
            </a:extLst>
          </p:cNvPr>
          <p:cNvPicPr>
            <a:picLocks noChangeAspect="1"/>
          </p:cNvPicPr>
          <p:nvPr/>
        </p:nvPicPr>
        <p:blipFill rotWithShape="1">
          <a:blip r:embed="rId2"/>
          <a:srcRect l="878" r="942" b="2"/>
          <a:stretch/>
        </p:blipFill>
        <p:spPr>
          <a:xfrm>
            <a:off x="594359" y="596643"/>
            <a:ext cx="5555999" cy="5658889"/>
          </a:xfrm>
          <a:prstGeom prst="rect">
            <a:avLst/>
          </a:prstGeom>
        </p:spPr>
      </p:pic>
    </p:spTree>
    <p:extLst>
      <p:ext uri="{BB962C8B-B14F-4D97-AF65-F5344CB8AC3E}">
        <p14:creationId xmlns:p14="http://schemas.microsoft.com/office/powerpoint/2010/main" val="2262856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EAA71CB2-CB28-4700-8596-00051CB23812}"/>
              </a:ext>
            </a:extLst>
          </p:cNvPr>
          <p:cNvPicPr>
            <a:picLocks noChangeAspect="1"/>
          </p:cNvPicPr>
          <p:nvPr/>
        </p:nvPicPr>
        <p:blipFill rotWithShape="1">
          <a:blip r:embed="rId2"/>
          <a:srcRect t="505" r="-2" b="77"/>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F7C2A816-955C-4079-AAAB-066EBD441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55828"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2032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28A86512-DACB-46D7-A5AC-09DF8AD0815C}"/>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1502665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820AC12A-45C4-4A80-AEDD-D86F2119247F}"/>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2619198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BD354839-1495-4D8D-B1C8-883FC65F5C1C}"/>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2301339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F02FBA39-E037-4880-A869-B1537D4B4346}"/>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1006699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снимок экрана, монитор, экран&#10;&#10;Автоматически созданное описание">
            <a:extLst>
              <a:ext uri="{FF2B5EF4-FFF2-40B4-BE49-F238E27FC236}">
                <a16:creationId xmlns:a16="http://schemas.microsoft.com/office/drawing/2014/main" id="{49E51335-D1C1-4121-845A-A3FC88183118}"/>
              </a:ext>
            </a:extLst>
          </p:cNvPr>
          <p:cNvPicPr>
            <a:picLocks noChangeAspect="1"/>
          </p:cNvPicPr>
          <p:nvPr/>
        </p:nvPicPr>
        <p:blipFill rotWithShape="1">
          <a:blip r:embed="rId2"/>
          <a:srcRect r="414" b="1"/>
          <a:stretch/>
        </p:blipFill>
        <p:spPr>
          <a:xfrm>
            <a:off x="594360" y="596644"/>
            <a:ext cx="11007454" cy="5664712"/>
          </a:xfrm>
          <a:prstGeom prst="rect">
            <a:avLst/>
          </a:prstGeom>
        </p:spPr>
      </p:pic>
    </p:spTree>
    <p:extLst>
      <p:ext uri="{BB962C8B-B14F-4D97-AF65-F5344CB8AC3E}">
        <p14:creationId xmlns:p14="http://schemas.microsoft.com/office/powerpoint/2010/main" val="1555402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27C550-1596-4025-9F20-71B0F734F5E6}"/>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75761F8B-454F-4738-88D6-ACE1271C0B01}"/>
              </a:ext>
            </a:extLst>
          </p:cNvPr>
          <p:cNvSpPr>
            <a:spLocks noGrp="1"/>
          </p:cNvSpPr>
          <p:nvPr>
            <p:ph idx="1"/>
          </p:nvPr>
        </p:nvSpPr>
        <p:spPr/>
        <p:txBody>
          <a:bodyPr/>
          <a:lstStyle/>
          <a:p>
            <a:endParaRPr lang="ru-RU"/>
          </a:p>
        </p:txBody>
      </p:sp>
    </p:spTree>
    <p:extLst>
      <p:ext uri="{BB962C8B-B14F-4D97-AF65-F5344CB8AC3E}">
        <p14:creationId xmlns:p14="http://schemas.microsoft.com/office/powerpoint/2010/main" val="489978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B6363-B86F-40A3-8902-DFA61F46B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0DD8F0E-EF47-44E1-A58E-DA1B37507947}"/>
              </a:ext>
            </a:extLst>
          </p:cNvPr>
          <p:cNvSpPr>
            <a:spLocks noGrp="1"/>
          </p:cNvSpPr>
          <p:nvPr>
            <p:ph type="title"/>
          </p:nvPr>
        </p:nvSpPr>
        <p:spPr>
          <a:xfrm>
            <a:off x="838200" y="1195250"/>
            <a:ext cx="5257800" cy="4976949"/>
          </a:xfrm>
        </p:spPr>
        <p:txBody>
          <a:bodyPr anchor="t">
            <a:normAutofit/>
          </a:bodyPr>
          <a:lstStyle/>
          <a:p>
            <a:r>
              <a:rPr lang="ru-RU" dirty="0">
                <a:cs typeface="Angsana New"/>
              </a:rPr>
              <a:t>Плюсы использования Linux</a:t>
            </a:r>
            <a:endParaRPr lang="ru-RU" dirty="0"/>
          </a:p>
        </p:txBody>
      </p:sp>
      <p:sp>
        <p:nvSpPr>
          <p:cNvPr id="3" name="Объект 2">
            <a:extLst>
              <a:ext uri="{FF2B5EF4-FFF2-40B4-BE49-F238E27FC236}">
                <a16:creationId xmlns:a16="http://schemas.microsoft.com/office/drawing/2014/main" id="{4F2228DC-FA86-4EC0-9C4B-16AE69989EF5}"/>
              </a:ext>
            </a:extLst>
          </p:cNvPr>
          <p:cNvSpPr>
            <a:spLocks noGrp="1"/>
          </p:cNvSpPr>
          <p:nvPr>
            <p:ph idx="1"/>
          </p:nvPr>
        </p:nvSpPr>
        <p:spPr>
          <a:xfrm>
            <a:off x="6096346" y="179251"/>
            <a:ext cx="5257454" cy="5992949"/>
          </a:xfrm>
        </p:spPr>
        <p:txBody>
          <a:bodyPr vert="horz" lIns="91440" tIns="45720" rIns="91440" bIns="45720" rtlCol="0">
            <a:normAutofit/>
          </a:bodyPr>
          <a:lstStyle/>
          <a:p>
            <a:pPr marL="0" indent="0">
              <a:lnSpc>
                <a:spcPct val="100000"/>
              </a:lnSpc>
              <a:buNone/>
            </a:pPr>
            <a:endParaRPr lang="ru-RU" sz="2400"/>
          </a:p>
          <a:p>
            <a:pPr lvl="1">
              <a:lnSpc>
                <a:spcPct val="100000"/>
              </a:lnSpc>
            </a:pPr>
            <a:r>
              <a:rPr lang="ru-RU" sz="2000" dirty="0">
                <a:ea typeface="+mn-lt"/>
                <a:cs typeface="+mn-lt"/>
                <a:hlinkClick r:id="rId2"/>
              </a:rPr>
              <a:t>Бесплатность</a:t>
            </a:r>
            <a:endParaRPr lang="ru-RU" sz="2000"/>
          </a:p>
          <a:p>
            <a:pPr lvl="1">
              <a:lnSpc>
                <a:spcPct val="100000"/>
              </a:lnSpc>
            </a:pPr>
            <a:r>
              <a:rPr lang="ru-RU" sz="2000" dirty="0">
                <a:ea typeface="+mn-lt"/>
                <a:cs typeface="+mn-lt"/>
                <a:hlinkClick r:id="rId3"/>
              </a:rPr>
              <a:t>Настраиваемость</a:t>
            </a:r>
            <a:endParaRPr lang="ru-RU" sz="2000"/>
          </a:p>
          <a:p>
            <a:pPr lvl="1">
              <a:lnSpc>
                <a:spcPct val="100000"/>
              </a:lnSpc>
            </a:pPr>
            <a:r>
              <a:rPr lang="ru-RU" sz="2000" dirty="0">
                <a:ea typeface="+mn-lt"/>
                <a:cs typeface="+mn-lt"/>
                <a:hlinkClick r:id="rId4"/>
              </a:rPr>
              <a:t>Простота установки</a:t>
            </a:r>
            <a:endParaRPr lang="ru-RU" sz="2000"/>
          </a:p>
          <a:p>
            <a:pPr lvl="1">
              <a:lnSpc>
                <a:spcPct val="100000"/>
              </a:lnSpc>
            </a:pPr>
            <a:r>
              <a:rPr lang="ru-RU" sz="2000" dirty="0">
                <a:ea typeface="+mn-lt"/>
                <a:cs typeface="+mn-lt"/>
                <a:hlinkClick r:id="rId5"/>
              </a:rPr>
              <a:t>Безопасность</a:t>
            </a:r>
            <a:endParaRPr lang="ru-RU" sz="2000"/>
          </a:p>
          <a:p>
            <a:pPr lvl="1">
              <a:lnSpc>
                <a:spcPct val="100000"/>
              </a:lnSpc>
            </a:pPr>
            <a:r>
              <a:rPr lang="ru-RU" sz="2000" dirty="0">
                <a:ea typeface="+mn-lt"/>
                <a:cs typeface="+mn-lt"/>
                <a:hlinkClick r:id="rId6"/>
              </a:rPr>
              <a:t>Нетребовательность к ресурсам</a:t>
            </a:r>
            <a:endParaRPr lang="ru-RU" sz="2000"/>
          </a:p>
          <a:p>
            <a:pPr lvl="1">
              <a:lnSpc>
                <a:spcPct val="100000"/>
              </a:lnSpc>
            </a:pPr>
            <a:r>
              <a:rPr lang="ru-RU" sz="2000" dirty="0">
                <a:ea typeface="+mn-lt"/>
                <a:cs typeface="+mn-lt"/>
                <a:hlinkClick r:id="rId7"/>
              </a:rPr>
              <a:t>Драйверы оборудования</a:t>
            </a:r>
            <a:endParaRPr lang="ru-RU" sz="2000"/>
          </a:p>
          <a:p>
            <a:pPr lvl="1">
              <a:lnSpc>
                <a:spcPct val="100000"/>
              </a:lnSpc>
            </a:pPr>
            <a:r>
              <a:rPr lang="ru-RU" sz="2000" dirty="0">
                <a:ea typeface="+mn-lt"/>
                <a:cs typeface="+mn-lt"/>
                <a:hlinkClick r:id="rId8"/>
              </a:rPr>
              <a:t>Удобная командная строка</a:t>
            </a:r>
            <a:endParaRPr lang="ru-RU" sz="2000"/>
          </a:p>
          <a:p>
            <a:pPr lvl="1">
              <a:lnSpc>
                <a:spcPct val="100000"/>
              </a:lnSpc>
            </a:pPr>
            <a:r>
              <a:rPr lang="ru-RU" sz="2000" dirty="0">
                <a:ea typeface="+mn-lt"/>
                <a:cs typeface="+mn-lt"/>
                <a:hlinkClick r:id="rId9"/>
              </a:rPr>
              <a:t>Удобная установка программ</a:t>
            </a:r>
            <a:endParaRPr lang="ru-RU" sz="2000"/>
          </a:p>
          <a:p>
            <a:pPr lvl="1">
              <a:lnSpc>
                <a:spcPct val="100000"/>
              </a:lnSpc>
            </a:pPr>
            <a:r>
              <a:rPr lang="ru-RU" sz="2000" dirty="0">
                <a:ea typeface="+mn-lt"/>
                <a:cs typeface="+mn-lt"/>
                <a:hlinkClick r:id="rId10"/>
              </a:rPr>
              <a:t>Продуманная файловая система</a:t>
            </a:r>
            <a:endParaRPr lang="ru-RU" sz="2000"/>
          </a:p>
          <a:p>
            <a:pPr lvl="1">
              <a:lnSpc>
                <a:spcPct val="100000"/>
              </a:lnSpc>
            </a:pPr>
            <a:r>
              <a:rPr lang="ru-RU" sz="2000" dirty="0">
                <a:ea typeface="+mn-lt"/>
                <a:cs typeface="+mn-lt"/>
                <a:hlinkClick r:id="rId11"/>
              </a:rPr>
              <a:t>Отсутствие сбора данных</a:t>
            </a:r>
            <a:endParaRPr lang="ru-RU" sz="2000"/>
          </a:p>
          <a:p>
            <a:pPr lvl="1">
              <a:lnSpc>
                <a:spcPct val="100000"/>
              </a:lnSpc>
            </a:pPr>
            <a:r>
              <a:rPr lang="ru-RU" sz="2000" dirty="0">
                <a:ea typeface="+mn-lt"/>
                <a:cs typeface="+mn-lt"/>
                <a:hlinkClick r:id="rId12"/>
              </a:rPr>
              <a:t>Неплохая поддержка сообществом</a:t>
            </a:r>
            <a:endParaRPr lang="ru-RU" sz="2000"/>
          </a:p>
          <a:p>
            <a:pPr lvl="1">
              <a:lnSpc>
                <a:spcPct val="100000"/>
              </a:lnSpc>
            </a:pPr>
            <a:r>
              <a:rPr lang="ru-RU" sz="2000" dirty="0">
                <a:ea typeface="+mn-lt"/>
                <a:cs typeface="+mn-lt"/>
                <a:hlinkClick r:id="rId13"/>
              </a:rPr>
              <a:t>Большое количество бесплатных программ</a:t>
            </a:r>
            <a:endParaRPr lang="ru-RU" sz="2000"/>
          </a:p>
          <a:p>
            <a:pPr>
              <a:lnSpc>
                <a:spcPct val="100000"/>
              </a:lnSpc>
            </a:pPr>
            <a:endParaRPr lang="ru-RU" sz="2400"/>
          </a:p>
        </p:txBody>
      </p:sp>
    </p:spTree>
    <p:extLst>
      <p:ext uri="{BB962C8B-B14F-4D97-AF65-F5344CB8AC3E}">
        <p14:creationId xmlns:p14="http://schemas.microsoft.com/office/powerpoint/2010/main" val="1214187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B6363-B86F-40A3-8902-DFA61F46B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94BD9EBA-AF9A-438C-96F3-7F03459F17E2}"/>
              </a:ext>
            </a:extLst>
          </p:cNvPr>
          <p:cNvSpPr>
            <a:spLocks noGrp="1"/>
          </p:cNvSpPr>
          <p:nvPr>
            <p:ph type="title"/>
          </p:nvPr>
        </p:nvSpPr>
        <p:spPr>
          <a:xfrm>
            <a:off x="838200" y="1195250"/>
            <a:ext cx="5257800" cy="4976949"/>
          </a:xfrm>
        </p:spPr>
        <p:txBody>
          <a:bodyPr anchor="t">
            <a:normAutofit/>
          </a:bodyPr>
          <a:lstStyle/>
          <a:p>
            <a:r>
              <a:rPr lang="ru-RU" dirty="0">
                <a:cs typeface="Angsana New"/>
              </a:rPr>
              <a:t>Минусы использования </a:t>
            </a:r>
            <a:r>
              <a:rPr lang="ru-RU" dirty="0" err="1">
                <a:cs typeface="Angsana New"/>
              </a:rPr>
              <a:t>linux</a:t>
            </a:r>
            <a:endParaRPr lang="ru-RU" dirty="0" err="1"/>
          </a:p>
        </p:txBody>
      </p:sp>
      <p:sp>
        <p:nvSpPr>
          <p:cNvPr id="3" name="Объект 2">
            <a:extLst>
              <a:ext uri="{FF2B5EF4-FFF2-40B4-BE49-F238E27FC236}">
                <a16:creationId xmlns:a16="http://schemas.microsoft.com/office/drawing/2014/main" id="{C2A766F4-95A6-48D8-8F1F-E6F48AD1F3FC}"/>
              </a:ext>
            </a:extLst>
          </p:cNvPr>
          <p:cNvSpPr>
            <a:spLocks noGrp="1"/>
          </p:cNvSpPr>
          <p:nvPr>
            <p:ph idx="1"/>
          </p:nvPr>
        </p:nvSpPr>
        <p:spPr>
          <a:xfrm>
            <a:off x="5731911" y="841859"/>
            <a:ext cx="5621889" cy="5407645"/>
          </a:xfrm>
        </p:spPr>
        <p:txBody>
          <a:bodyPr vert="horz" lIns="91440" tIns="45720" rIns="91440" bIns="45720" rtlCol="0" anchor="t">
            <a:normAutofit/>
          </a:bodyPr>
          <a:lstStyle/>
          <a:p>
            <a:pPr marL="0" indent="0">
              <a:buNone/>
            </a:pPr>
            <a:endParaRPr lang="ru-RU" dirty="0"/>
          </a:p>
          <a:p>
            <a:pPr lvl="1"/>
            <a:r>
              <a:rPr lang="ru-RU" sz="2400" dirty="0">
                <a:ea typeface="+mn-lt"/>
                <a:cs typeface="+mn-lt"/>
                <a:hlinkClick r:id="rId2"/>
              </a:rPr>
              <a:t>Сложность освоения</a:t>
            </a:r>
            <a:endParaRPr lang="ru-RU" sz="2400"/>
          </a:p>
          <a:p>
            <a:pPr lvl="1"/>
            <a:r>
              <a:rPr lang="ru-RU" sz="2400" dirty="0">
                <a:ea typeface="+mn-lt"/>
                <a:cs typeface="+mn-lt"/>
                <a:hlinkClick r:id="rId3"/>
              </a:rPr>
              <a:t>Отсутствие версий популярных программ</a:t>
            </a:r>
            <a:endParaRPr lang="ru-RU" sz="2400"/>
          </a:p>
          <a:p>
            <a:pPr lvl="1"/>
            <a:r>
              <a:rPr lang="ru-RU" sz="2400" dirty="0">
                <a:ea typeface="+mn-lt"/>
                <a:cs typeface="+mn-lt"/>
                <a:hlinkClick r:id="rId4"/>
              </a:rPr>
              <a:t>Отсутствие поддержки некоторого оборудования</a:t>
            </a:r>
            <a:endParaRPr lang="ru-RU" sz="2400"/>
          </a:p>
          <a:p>
            <a:pPr lvl="1"/>
            <a:r>
              <a:rPr lang="ru-RU" sz="2400" dirty="0">
                <a:ea typeface="+mn-lt"/>
                <a:cs typeface="+mn-lt"/>
                <a:hlinkClick r:id="rId5"/>
              </a:rPr>
              <a:t>Недостаточная поддержка игр</a:t>
            </a:r>
            <a:endParaRPr lang="ru-RU" sz="2400" dirty="0"/>
          </a:p>
          <a:p>
            <a:endParaRPr lang="ru-RU" dirty="0"/>
          </a:p>
        </p:txBody>
      </p:sp>
    </p:spTree>
    <p:extLst>
      <p:ext uri="{BB962C8B-B14F-4D97-AF65-F5344CB8AC3E}">
        <p14:creationId xmlns:p14="http://schemas.microsoft.com/office/powerpoint/2010/main" val="2969409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FF531407-5875-406B-A6F6-30DA058D63F8}"/>
              </a:ext>
            </a:extLst>
          </p:cNvPr>
          <p:cNvSpPr>
            <a:spLocks noGrp="1"/>
          </p:cNvSpPr>
          <p:nvPr>
            <p:ph type="title"/>
          </p:nvPr>
        </p:nvSpPr>
        <p:spPr>
          <a:xfrm>
            <a:off x="838201" y="659527"/>
            <a:ext cx="4638567" cy="3390880"/>
          </a:xfrm>
        </p:spPr>
        <p:txBody>
          <a:bodyPr vert="horz" lIns="91440" tIns="45720" rIns="91440" bIns="45720" rtlCol="0" anchor="t">
            <a:normAutofit/>
          </a:bodyPr>
          <a:lstStyle/>
          <a:p>
            <a:r>
              <a:rPr lang="en-US" sz="6600" dirty="0">
                <a:latin typeface="Aharoni"/>
                <a:cs typeface="Angsana New"/>
              </a:rPr>
              <a:t>Linux </a:t>
            </a:r>
            <a:r>
              <a:rPr lang="en-US" sz="6600" dirty="0" err="1">
                <a:latin typeface="Aharoni"/>
                <a:cs typeface="Angsana New"/>
              </a:rPr>
              <a:t>команды</a:t>
            </a:r>
            <a:br>
              <a:rPr lang="en-US" sz="6600" dirty="0">
                <a:latin typeface="Aharoni"/>
                <a:cs typeface="Angsana New"/>
              </a:rPr>
            </a:br>
            <a:endParaRPr lang="en-US" sz="1200">
              <a:latin typeface="Aharoni"/>
              <a:cs typeface="Aharoni"/>
            </a:endParaRP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5D52C0B5-7671-483F-9A11-7B610FC1318E}"/>
              </a:ext>
            </a:extLst>
          </p:cNvPr>
          <p:cNvPicPr>
            <a:picLocks noGrp="1" noChangeAspect="1"/>
          </p:cNvPicPr>
          <p:nvPr>
            <p:ph idx="1"/>
          </p:nvPr>
        </p:nvPicPr>
        <p:blipFill>
          <a:blip r:embed="rId2"/>
          <a:stretch>
            <a:fillRect/>
          </a:stretch>
        </p:blipFill>
        <p:spPr>
          <a:xfrm>
            <a:off x="5013741" y="1506532"/>
            <a:ext cx="6575026" cy="4794674"/>
          </a:xfrm>
          <a:prstGeom prst="rect">
            <a:avLst/>
          </a:prstGeom>
        </p:spPr>
      </p:pic>
    </p:spTree>
    <p:extLst>
      <p:ext uri="{BB962C8B-B14F-4D97-AF65-F5344CB8AC3E}">
        <p14:creationId xmlns:p14="http://schemas.microsoft.com/office/powerpoint/2010/main" val="2169439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63AA5A-E6E1-46DA-AB40-C582333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46A4068-137B-4033-959C-740EABC98550}"/>
              </a:ext>
            </a:extLst>
          </p:cNvPr>
          <p:cNvSpPr>
            <a:spLocks noGrp="1"/>
          </p:cNvSpPr>
          <p:nvPr>
            <p:ph type="title"/>
          </p:nvPr>
        </p:nvSpPr>
        <p:spPr>
          <a:xfrm>
            <a:off x="838201" y="397861"/>
            <a:ext cx="10515600" cy="1191978"/>
          </a:xfrm>
        </p:spPr>
        <p:txBody>
          <a:bodyPr anchor="b">
            <a:normAutofit/>
          </a:bodyPr>
          <a:lstStyle/>
          <a:p>
            <a:r>
              <a:rPr lang="ru-RU" dirty="0">
                <a:cs typeface="Angsana New"/>
              </a:rPr>
              <a:t>Терминал -  (</a:t>
            </a:r>
            <a:r>
              <a:rPr lang="ru-RU" dirty="0" err="1">
                <a:cs typeface="Angsana New"/>
              </a:rPr>
              <a:t>ctrl</a:t>
            </a:r>
            <a:r>
              <a:rPr lang="ru-RU" dirty="0">
                <a:cs typeface="Angsana New"/>
              </a:rPr>
              <a:t> + </a:t>
            </a:r>
            <a:r>
              <a:rPr lang="ru-RU" dirty="0" err="1">
                <a:cs typeface="Angsana New"/>
              </a:rPr>
              <a:t>alt</a:t>
            </a:r>
            <a:r>
              <a:rPr lang="ru-RU" dirty="0">
                <a:cs typeface="Angsana New"/>
              </a:rPr>
              <a:t> + t)</a:t>
            </a:r>
            <a:endParaRPr lang="ru-RU" dirty="0"/>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6F6AF59A-B90C-473E-AFE3-6F1266AECD9E}"/>
              </a:ext>
            </a:extLst>
          </p:cNvPr>
          <p:cNvPicPr>
            <a:picLocks noChangeAspect="1"/>
          </p:cNvPicPr>
          <p:nvPr/>
        </p:nvPicPr>
        <p:blipFill>
          <a:blip r:embed="rId2"/>
          <a:stretch>
            <a:fillRect/>
          </a:stretch>
        </p:blipFill>
        <p:spPr>
          <a:xfrm>
            <a:off x="3710609" y="1542110"/>
            <a:ext cx="7472084" cy="4719246"/>
          </a:xfrm>
          <a:prstGeom prst="rect">
            <a:avLst/>
          </a:prstGeom>
        </p:spPr>
      </p:pic>
    </p:spTree>
    <p:extLst>
      <p:ext uri="{BB962C8B-B14F-4D97-AF65-F5344CB8AC3E}">
        <p14:creationId xmlns:p14="http://schemas.microsoft.com/office/powerpoint/2010/main" val="141911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097E68-5C9F-4564-9AC0-5E21BF0C96A6}"/>
              </a:ext>
            </a:extLst>
          </p:cNvPr>
          <p:cNvSpPr>
            <a:spLocks noGrp="1"/>
          </p:cNvSpPr>
          <p:nvPr>
            <p:ph type="title" idx="4294967295"/>
          </p:nvPr>
        </p:nvSpPr>
        <p:spPr>
          <a:xfrm>
            <a:off x="1192213" y="658813"/>
            <a:ext cx="10999787" cy="1790700"/>
          </a:xfrm>
        </p:spPr>
        <p:txBody>
          <a:bodyPr vert="horz" lIns="91440" tIns="45720" rIns="91440" bIns="45720" rtlCol="0" anchor="t">
            <a:normAutofit/>
          </a:bodyPr>
          <a:lstStyle/>
          <a:p>
            <a:pPr>
              <a:lnSpc>
                <a:spcPct val="90000"/>
              </a:lnSpc>
            </a:pPr>
            <a:r>
              <a:rPr lang="en-US" sz="4100" dirty="0" err="1">
                <a:latin typeface="Aharoni"/>
                <a:cs typeface="Angsana New"/>
              </a:rPr>
              <a:t>pwd</a:t>
            </a:r>
            <a:r>
              <a:rPr lang="en-US" sz="4100" dirty="0">
                <a:latin typeface="Aharoni"/>
                <a:cs typeface="Angsana New"/>
              </a:rPr>
              <a:t> - (print working directory — </a:t>
            </a:r>
            <a:r>
              <a:rPr lang="en-US" sz="4100" dirty="0" err="1">
                <a:latin typeface="Aharoni"/>
                <a:cs typeface="Angsana New"/>
              </a:rPr>
              <a:t>текущий</a:t>
            </a:r>
            <a:r>
              <a:rPr lang="en-US" sz="4100" dirty="0">
                <a:latin typeface="Aharoni"/>
                <a:cs typeface="Angsana New"/>
              </a:rPr>
              <a:t> </a:t>
            </a:r>
            <a:r>
              <a:rPr lang="en-US" sz="4100" dirty="0" err="1">
                <a:latin typeface="Aharoni"/>
                <a:cs typeface="Angsana New"/>
              </a:rPr>
              <a:t>рабочий</a:t>
            </a:r>
            <a:r>
              <a:rPr lang="en-US" sz="4100" dirty="0">
                <a:latin typeface="Aharoni"/>
                <a:cs typeface="Angsana New"/>
              </a:rPr>
              <a:t> </a:t>
            </a:r>
            <a:r>
              <a:rPr lang="en-US" sz="4100" dirty="0" err="1">
                <a:latin typeface="Aharoni"/>
                <a:cs typeface="Angsana New"/>
              </a:rPr>
              <a:t>каталог</a:t>
            </a:r>
            <a:r>
              <a:rPr lang="en-US" sz="4100" dirty="0">
                <a:latin typeface="Aharoni"/>
                <a:cs typeface="Angsana New"/>
              </a:rPr>
              <a:t>)</a:t>
            </a:r>
            <a:br>
              <a:rPr lang="en-US" dirty="0"/>
            </a:br>
            <a:endParaRPr lang="en-US" sz="4100" dirty="0"/>
          </a:p>
          <a:p>
            <a:pPr>
              <a:lnSpc>
                <a:spcPct val="90000"/>
              </a:lnSpc>
            </a:pPr>
            <a:endParaRPr lang="en-US" sz="4100"/>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D3E52426-6CBB-4B98-8EC5-76C52F3847BE}"/>
              </a:ext>
            </a:extLst>
          </p:cNvPr>
          <p:cNvPicPr>
            <a:picLocks noChangeAspect="1"/>
          </p:cNvPicPr>
          <p:nvPr/>
        </p:nvPicPr>
        <p:blipFill>
          <a:blip r:embed="rId2"/>
          <a:stretch>
            <a:fillRect/>
          </a:stretch>
        </p:blipFill>
        <p:spPr>
          <a:xfrm>
            <a:off x="4505742" y="1956958"/>
            <a:ext cx="7325982" cy="4777302"/>
          </a:xfrm>
          <a:prstGeom prst="rect">
            <a:avLst/>
          </a:prstGeom>
        </p:spPr>
      </p:pic>
      <p:sp>
        <p:nvSpPr>
          <p:cNvPr id="5" name="TextBox 4">
            <a:extLst>
              <a:ext uri="{FF2B5EF4-FFF2-40B4-BE49-F238E27FC236}">
                <a16:creationId xmlns:a16="http://schemas.microsoft.com/office/drawing/2014/main" id="{8E5AF5F1-3C6E-4249-87E1-FED639D75F22}"/>
              </a:ext>
            </a:extLst>
          </p:cNvPr>
          <p:cNvSpPr txBox="1"/>
          <p:nvPr/>
        </p:nvSpPr>
        <p:spPr>
          <a:xfrm>
            <a:off x="815009" y="2493616"/>
            <a:ext cx="3825460"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2800" dirty="0">
                <a:gradFill>
                  <a:gsLst>
                    <a:gs pos="100000">
                      <a:schemeClr val="tx2"/>
                    </a:gs>
                    <a:gs pos="0">
                      <a:schemeClr val="accent1"/>
                    </a:gs>
                  </a:gsLst>
                  <a:lin ang="0" scaled="1"/>
                </a:gradFill>
                <a:cs typeface="Angsana New"/>
              </a:rPr>
              <a:t>/ -- корневая папка</a:t>
            </a:r>
          </a:p>
          <a:p>
            <a:r>
              <a:rPr lang="ru-RU" sz="2800" err="1">
                <a:gradFill>
                  <a:gsLst>
                    <a:gs pos="100000">
                      <a:schemeClr val="tx2"/>
                    </a:gs>
                    <a:gs pos="0">
                      <a:schemeClr val="accent1"/>
                    </a:gs>
                  </a:gsLst>
                  <a:lin ang="0" scaled="1"/>
                </a:gradFill>
                <a:cs typeface="Angsana New"/>
              </a:rPr>
              <a:t>home</a:t>
            </a:r>
            <a:r>
              <a:rPr lang="ru-RU" sz="2800" dirty="0">
                <a:gradFill>
                  <a:gsLst>
                    <a:gs pos="100000">
                      <a:schemeClr val="tx2"/>
                    </a:gs>
                    <a:gs pos="0">
                      <a:schemeClr val="accent1"/>
                    </a:gs>
                  </a:gsLst>
                  <a:lin ang="0" scaled="1"/>
                </a:gradFill>
                <a:cs typeface="Angsana New"/>
              </a:rPr>
              <a:t> -- домашняя папка</a:t>
            </a:r>
          </a:p>
          <a:p>
            <a:r>
              <a:rPr lang="ru-RU" sz="2800" err="1">
                <a:gradFill>
                  <a:gsLst>
                    <a:gs pos="100000">
                      <a:schemeClr val="tx2"/>
                    </a:gs>
                    <a:gs pos="0">
                      <a:schemeClr val="accent1"/>
                    </a:gs>
                  </a:gsLst>
                  <a:lin ang="0" scaled="1"/>
                </a:gradFill>
                <a:cs typeface="Angsana New"/>
              </a:rPr>
              <a:t>vlad</a:t>
            </a:r>
            <a:r>
              <a:rPr lang="ru-RU" sz="2800" dirty="0">
                <a:gradFill>
                  <a:gsLst>
                    <a:gs pos="100000">
                      <a:schemeClr val="tx2"/>
                    </a:gs>
                    <a:gs pos="0">
                      <a:schemeClr val="accent1"/>
                    </a:gs>
                  </a:gsLst>
                  <a:lin ang="0" scaled="1"/>
                </a:gradFill>
                <a:cs typeface="Angsana New"/>
              </a:rPr>
              <a:t> -- папка пользователя </a:t>
            </a:r>
            <a:r>
              <a:rPr lang="ru-RU" sz="2800" err="1">
                <a:gradFill>
                  <a:gsLst>
                    <a:gs pos="100000">
                      <a:schemeClr val="tx2"/>
                    </a:gs>
                    <a:gs pos="0">
                      <a:schemeClr val="accent1"/>
                    </a:gs>
                  </a:gsLst>
                  <a:lin ang="0" scaled="1"/>
                </a:gradFill>
                <a:cs typeface="Angsana New"/>
              </a:rPr>
              <a:t>vlad</a:t>
            </a:r>
            <a:endParaRPr lang="ru-RU" sz="2800" dirty="0">
              <a:gradFill>
                <a:gsLst>
                  <a:gs pos="100000">
                    <a:schemeClr val="tx2"/>
                  </a:gs>
                  <a:gs pos="0">
                    <a:schemeClr val="accent1"/>
                  </a:gs>
                </a:gsLst>
                <a:lin ang="0" scaled="1"/>
              </a:gradFill>
              <a:cs typeface="Angsana New"/>
            </a:endParaRPr>
          </a:p>
          <a:p>
            <a:pPr algn="l"/>
            <a:endParaRPr lang="ru-RU" dirty="0"/>
          </a:p>
        </p:txBody>
      </p:sp>
    </p:spTree>
    <p:extLst>
      <p:ext uri="{BB962C8B-B14F-4D97-AF65-F5344CB8AC3E}">
        <p14:creationId xmlns:p14="http://schemas.microsoft.com/office/powerpoint/2010/main" val="2405948590"/>
      </p:ext>
    </p:extLst>
  </p:cSld>
  <p:clrMapOvr>
    <a:masterClrMapping/>
  </p:clrMapOvr>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Широкоэкранный</PresentationFormat>
  <Paragraphs>0</Paragraphs>
  <Slides>46</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46</vt:i4>
      </vt:variant>
    </vt:vector>
  </HeadingPairs>
  <TitlesOfParts>
    <vt:vector size="47" baseType="lpstr">
      <vt:lpstr>FadeVTI</vt:lpstr>
      <vt:lpstr>Linux - операционная система с открытым исходным кодом она работает почти на всех серверах в интернете. При этом Linux — это не название какой-то одной операционной системы, а общее название для сотен систем.</vt:lpstr>
      <vt:lpstr>Linux — это одновременно две вещи: Название ядра операционной системы (то есть центральный модуль, который отвечает за базовые возможности системы). Название семейства операционных систем, в которое, по разным подсчётам, входит от 500 до 600 операционок для разных задач. Отдельной операционки под названием Linux нет, но если вы знаете принципы работы одной системы, вы сможете легко разобраться во всех остальных.  </vt:lpstr>
      <vt:lpstr>Дистрибутив-  общее определение операционных систем, использующих ядро Linux</vt:lpstr>
      <vt:lpstr>Ubuntu</vt:lpstr>
      <vt:lpstr>Плюсы использования Linux</vt:lpstr>
      <vt:lpstr>Минусы использования linux</vt:lpstr>
      <vt:lpstr>Linux команды </vt:lpstr>
      <vt:lpstr>Терминал -  (ctrl + alt + t)</vt:lpstr>
      <vt:lpstr>pwd - (print working directory — текущий рабочий каталог)  </vt:lpstr>
      <vt:lpstr>Ls - показать содержимое файла (list - перечислить) </vt:lpstr>
      <vt:lpstr>Ls –a - показать содержимое вместе со скрытыми данными</vt:lpstr>
      <vt:lpstr>ls – l - показать содержимое вместе с дополнительной информацией</vt:lpstr>
      <vt:lpstr>cd - для перехода по папкам (change directory -- сменить директорию) </vt:lpstr>
      <vt:lpstr>cd .. перейти в директорию уровнем выше cd ../.. перейти в директорию двумя уровнями выше  </vt:lpstr>
      <vt:lpstr>cd Перейдите в свою домашнюю папку cd ~ - также перейдите в свою домашнюю папку  Тильда (~) является сокращением для вашего домашнего каталога. Это означает, что вам не нужно вводить полный путь к вашей домашней директории в командах. </vt:lpstr>
      <vt:lpstr>mkdir (от слов make directory). - Создание папки-директории</vt:lpstr>
      <vt:lpstr>touch - создание файла </vt:lpstr>
      <vt:lpstr>echo текст_для_записи &gt; название файла</vt:lpstr>
      <vt:lpstr>cat - отобразить</vt:lpstr>
      <vt:lpstr>nano - встроенный текстовой редактор</vt:lpstr>
      <vt:lpstr>mv - Переместить (или переименовать) файлы или директории.</vt:lpstr>
      <vt:lpstr>cp - copy </vt:lpstr>
      <vt:lpstr>rm –rf name_dir_or_file</vt:lpstr>
      <vt:lpstr>Python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
  <cp:revision>407</cp:revision>
  <dcterms:created xsi:type="dcterms:W3CDTF">2022-01-27T06:00:44Z</dcterms:created>
  <dcterms:modified xsi:type="dcterms:W3CDTF">2022-06-07T12:22:47Z</dcterms:modified>
</cp:coreProperties>
</file>